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75" r:id="rId4"/>
  </p:sldMasterIdLst>
  <p:notesMasterIdLst>
    <p:notesMasterId r:id="rId4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3" r:id="rId40"/>
    <p:sldId id="291" r:id="rId41"/>
  </p:sldIdLst>
  <p:sldSz cx="12192000" cy="6858000"/>
  <p:notesSz cx="7010400" cy="9296400"/>
  <p:defaultTextStyle>
    <a:defPPr>
      <a:defRPr lang="en-US"/>
    </a:defPPr>
    <a:lvl1pPr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1pPr>
    <a:lvl2pPr marL="4572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2pPr>
    <a:lvl3pPr marL="9144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3pPr>
    <a:lvl4pPr marL="13716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4pPr>
    <a:lvl5pPr marL="18288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5pPr>
    <a:lvl6pPr marL="2286000" algn="l" defTabSz="914400" rtl="0" eaLnBrk="1" latinLnBrk="0" hangingPunct="1">
      <a:defRPr sz="4200" kern="1200">
        <a:solidFill>
          <a:srgbClr val="000000"/>
        </a:solidFill>
        <a:latin typeface="Gill Sans" charset="0"/>
        <a:ea typeface="ヒラギノ角ゴ ProN W3" charset="-128"/>
        <a:cs typeface="+mn-cs"/>
        <a:sym typeface="Gill Sans" charset="0"/>
      </a:defRPr>
    </a:lvl6pPr>
    <a:lvl7pPr marL="2743200" algn="l" defTabSz="914400" rtl="0" eaLnBrk="1" latinLnBrk="0" hangingPunct="1">
      <a:defRPr sz="4200" kern="1200">
        <a:solidFill>
          <a:srgbClr val="000000"/>
        </a:solidFill>
        <a:latin typeface="Gill Sans" charset="0"/>
        <a:ea typeface="ヒラギノ角ゴ ProN W3" charset="-128"/>
        <a:cs typeface="+mn-cs"/>
        <a:sym typeface="Gill Sans" charset="0"/>
      </a:defRPr>
    </a:lvl7pPr>
    <a:lvl8pPr marL="3200400" algn="l" defTabSz="914400" rtl="0" eaLnBrk="1" latinLnBrk="0" hangingPunct="1">
      <a:defRPr sz="4200" kern="1200">
        <a:solidFill>
          <a:srgbClr val="000000"/>
        </a:solidFill>
        <a:latin typeface="Gill Sans" charset="0"/>
        <a:ea typeface="ヒラギノ角ゴ ProN W3" charset="-128"/>
        <a:cs typeface="+mn-cs"/>
        <a:sym typeface="Gill Sans" charset="0"/>
      </a:defRPr>
    </a:lvl8pPr>
    <a:lvl9pPr marL="3657600" algn="l" defTabSz="914400" rtl="0" eaLnBrk="1" latinLnBrk="0" hangingPunct="1">
      <a:defRPr sz="4200" kern="1200">
        <a:solidFill>
          <a:srgbClr val="000000"/>
        </a:solidFill>
        <a:latin typeface="Gill Sans" charset="0"/>
        <a:ea typeface="ヒラギノ角ゴ ProN W3" charset="-128"/>
        <a:cs typeface="+mn-cs"/>
        <a:sym typeface="Gill Sans"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4174"/>
    <a:srgbClr val="C12637"/>
    <a:srgbClr val="525051"/>
    <a:srgbClr val="73A5CC"/>
    <a:srgbClr val="700017"/>
    <a:srgbClr val="F20017"/>
    <a:srgbClr val="B5DC10"/>
    <a:srgbClr val="CDD0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83" autoAdjust="0"/>
  </p:normalViewPr>
  <p:slideViewPr>
    <p:cSldViewPr>
      <p:cViewPr varScale="1">
        <p:scale>
          <a:sx n="107" d="100"/>
          <a:sy n="107" d="100"/>
        </p:scale>
        <p:origin x="720" y="114"/>
      </p:cViewPr>
      <p:guideLst>
        <p:guide orient="horz" pos="2160"/>
        <p:guide pos="3840"/>
      </p:guideLst>
    </p:cSldViewPr>
  </p:slideViewPr>
  <p:outlineViewPr>
    <p:cViewPr>
      <p:scale>
        <a:sx n="33" d="100"/>
        <a:sy n="33" d="100"/>
      </p:scale>
      <p:origin x="0" y="233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05AC22-2A88-4CF6-A964-548ED023AB4F}"/>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ea typeface="ヒラギノ角ゴ ProN W3" charset="0"/>
                <a:cs typeface="ヒラギノ角ゴ ProN W3" charset="0"/>
              </a:defRPr>
            </a:lvl1pPr>
          </a:lstStyle>
          <a:p>
            <a:pPr>
              <a:defRPr/>
            </a:pPr>
            <a:endParaRPr lang="en-US"/>
          </a:p>
        </p:txBody>
      </p:sp>
      <p:sp>
        <p:nvSpPr>
          <p:cNvPr id="3" name="Date Placeholder 2">
            <a:extLst>
              <a:ext uri="{FF2B5EF4-FFF2-40B4-BE49-F238E27FC236}">
                <a16:creationId xmlns:a16="http://schemas.microsoft.com/office/drawing/2014/main" id="{9BC1933D-6B08-4988-A89C-1C9702A3F50F}"/>
              </a:ext>
            </a:extLst>
          </p:cNvPr>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fld id="{CAA1DB71-684A-408D-A374-F01491768934}" type="datetimeFigureOut">
              <a:rPr lang="en-US"/>
              <a:pPr>
                <a:defRPr/>
              </a:pPr>
              <a:t>2/6/2025</a:t>
            </a:fld>
            <a:endParaRPr lang="en-US"/>
          </a:p>
        </p:txBody>
      </p:sp>
      <p:sp>
        <p:nvSpPr>
          <p:cNvPr id="4" name="Slide Image Placeholder 3">
            <a:extLst>
              <a:ext uri="{FF2B5EF4-FFF2-40B4-BE49-F238E27FC236}">
                <a16:creationId xmlns:a16="http://schemas.microsoft.com/office/drawing/2014/main" id="{840D1C2F-8996-49F2-BF73-715176F0D03E}"/>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ABF293BE-B6F9-476F-AA32-7DC7D11E81E7}"/>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9351BB1-6417-47F1-ABDA-3FA9460D3027}"/>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hangingPunct="1">
              <a:defRPr sz="1200">
                <a:ea typeface="ヒラギノ角ゴ ProN W3" charset="0"/>
                <a:cs typeface="ヒラギノ角ゴ ProN W3" charset="0"/>
              </a:defRPr>
            </a:lvl1pPr>
          </a:lstStyle>
          <a:p>
            <a:pPr>
              <a:defRPr/>
            </a:pPr>
            <a:endParaRPr lang="en-US"/>
          </a:p>
        </p:txBody>
      </p:sp>
      <p:sp>
        <p:nvSpPr>
          <p:cNvPr id="7" name="Slide Number Placeholder 6">
            <a:extLst>
              <a:ext uri="{FF2B5EF4-FFF2-40B4-BE49-F238E27FC236}">
                <a16:creationId xmlns:a16="http://schemas.microsoft.com/office/drawing/2014/main" id="{0AABD13E-1C83-4173-AB8E-28416025E949}"/>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335E284E-81F1-4DDE-81B1-1143408494B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C25CDFF5-FFFD-4A1F-B592-DC6A6E140F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E1252BE-372A-4ED7-AD3C-3CA5CE9A7FFC}"/>
              </a:ext>
            </a:extLst>
          </p:cNvPr>
          <p:cNvSpPr>
            <a:spLocks noGrp="1"/>
          </p:cNvSpPr>
          <p:nvPr>
            <p:ph type="body" idx="1"/>
          </p:nvPr>
        </p:nvSpPr>
        <p:spPr/>
        <p:txBody>
          <a:bodyPr/>
          <a:lstStyle/>
          <a:p>
            <a:pPr>
              <a:buFont typeface="Arial" panose="020B0604020202020204" pitchFamily="34" charset="0"/>
              <a:buNone/>
              <a:defRPr/>
            </a:pPr>
            <a:r>
              <a:rPr lang="en-US" dirty="0"/>
              <a:t>Additional Notes for Presenters:</a:t>
            </a:r>
          </a:p>
          <a:p>
            <a:pPr marL="171450" indent="-171450">
              <a:buFontTx/>
              <a:buChar char="-"/>
              <a:defRPr/>
            </a:pPr>
            <a:r>
              <a:rPr lang="en-US" dirty="0"/>
              <a:t>Students in the state of Ohio only</a:t>
            </a:r>
          </a:p>
          <a:p>
            <a:pPr marL="171450" indent="-171450">
              <a:buFontTx/>
              <a:buChar char="-"/>
              <a:defRPr/>
            </a:pPr>
            <a:r>
              <a:rPr lang="en-US" dirty="0"/>
              <a:t>Variety of college courses available, HS credits can meet graduation requirements</a:t>
            </a:r>
          </a:p>
          <a:p>
            <a:pPr marL="628650" lvl="1" indent="-171450">
              <a:buFontTx/>
              <a:buChar char="-"/>
              <a:defRPr/>
            </a:pPr>
            <a:r>
              <a:rPr lang="en-US" dirty="0"/>
              <a:t>3+ college credit hours = 1 HS unit</a:t>
            </a:r>
          </a:p>
          <a:p>
            <a:pPr marL="171450" indent="-171450">
              <a:buFontTx/>
              <a:buChar char="-"/>
              <a:defRPr/>
            </a:pPr>
            <a:r>
              <a:rPr lang="en-US" dirty="0"/>
              <a:t>All public colleges/universities in Ohio, some private colleges, very few eligible out-of-state</a:t>
            </a:r>
          </a:p>
          <a:p>
            <a:pPr marL="171450" indent="-171450">
              <a:buFontTx/>
              <a:buChar char="-"/>
              <a:defRPr/>
            </a:pPr>
            <a:r>
              <a:rPr lang="en-US" dirty="0"/>
              <a:t>Take classes in fall, spring or summer</a:t>
            </a:r>
          </a:p>
          <a:p>
            <a:pPr marL="171450" indent="-171450">
              <a:buFontTx/>
              <a:buChar char="-"/>
              <a:defRPr/>
            </a:pPr>
            <a:r>
              <a:rPr lang="en-US" dirty="0"/>
              <a:t>Adhere to policies/requirements of college</a:t>
            </a:r>
          </a:p>
        </p:txBody>
      </p:sp>
      <p:sp>
        <p:nvSpPr>
          <p:cNvPr id="7172" name="Slide Number Placeholder 3">
            <a:extLst>
              <a:ext uri="{FF2B5EF4-FFF2-40B4-BE49-F238E27FC236}">
                <a16:creationId xmlns:a16="http://schemas.microsoft.com/office/drawing/2014/main" id="{58163760-FA3C-442E-B07C-E3A1ECBD79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fld id="{32894621-E1D4-4814-A759-B619A0A72FCA}" type="slidenum">
              <a:rPr lang="en-US" altLang="en-US" sz="1200"/>
              <a:pPr/>
              <a:t>2</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4B4B089F-A524-4CE7-B680-3BD08BB2806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825DBF3-9484-45A0-93AB-6F700B059374}"/>
              </a:ext>
            </a:extLst>
          </p:cNvPr>
          <p:cNvSpPr>
            <a:spLocks noGrp="1"/>
          </p:cNvSpPr>
          <p:nvPr>
            <p:ph type="body" idx="1"/>
          </p:nvPr>
        </p:nvSpPr>
        <p:spPr/>
        <p:txBody>
          <a:bodyPr/>
          <a:lstStyle/>
          <a:p>
            <a:pPr>
              <a:defRPr/>
            </a:pPr>
            <a:r>
              <a:rPr lang="en-US" dirty="0"/>
              <a:t>Additional Notes for Presenters:</a:t>
            </a:r>
          </a:p>
          <a:p>
            <a:pPr marL="171450" indent="-171450">
              <a:buFontTx/>
              <a:buChar char="-"/>
              <a:defRPr/>
            </a:pPr>
            <a:r>
              <a:rPr lang="en-US" dirty="0"/>
              <a:t>The default choice, but families can still confirm their choice of Option B by the no fault withdraw deadline</a:t>
            </a:r>
          </a:p>
          <a:p>
            <a:pPr marL="628650" lvl="1" indent="-171450">
              <a:buFontTx/>
              <a:buChar char="-"/>
              <a:defRPr/>
            </a:pPr>
            <a:r>
              <a:rPr lang="en-US" dirty="0"/>
              <a:t>Students may be asked to confirm during the college advising process</a:t>
            </a:r>
          </a:p>
          <a:p>
            <a:pPr>
              <a:defRPr/>
            </a:pPr>
            <a:endParaRPr lang="en-US" dirty="0"/>
          </a:p>
        </p:txBody>
      </p:sp>
      <p:sp>
        <p:nvSpPr>
          <p:cNvPr id="36868" name="Slide Number Placeholder 3">
            <a:extLst>
              <a:ext uri="{FF2B5EF4-FFF2-40B4-BE49-F238E27FC236}">
                <a16:creationId xmlns:a16="http://schemas.microsoft.com/office/drawing/2014/main" id="{B2718377-9F28-4A13-BCDC-C3471AA6BF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fld id="{967ECA54-4F20-4A54-890D-FFC91E0D1BC5}" type="slidenum">
              <a:rPr lang="en-US" altLang="en-US" sz="1200"/>
              <a:pPr/>
              <a:t>22</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CE983DED-A547-40AB-8D6D-EA881CDEDE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5ABD7DF-15CE-44EB-986C-FFC8075C46A8}"/>
              </a:ext>
            </a:extLst>
          </p:cNvPr>
          <p:cNvSpPr>
            <a:spLocks noGrp="1"/>
          </p:cNvSpPr>
          <p:nvPr>
            <p:ph type="body" idx="1"/>
          </p:nvPr>
        </p:nvSpPr>
        <p:spPr/>
        <p:txBody>
          <a:bodyPr/>
          <a:lstStyle/>
          <a:p>
            <a:pPr>
              <a:defRPr/>
            </a:pPr>
            <a:r>
              <a:rPr lang="en-US" dirty="0"/>
              <a:t>Additional Notes for Presenters:</a:t>
            </a:r>
          </a:p>
          <a:p>
            <a:pPr marL="171450" indent="-171450">
              <a:buFontTx/>
              <a:buChar char="-"/>
              <a:defRPr/>
            </a:pPr>
            <a:r>
              <a:rPr lang="en-US" dirty="0"/>
              <a:t>Must meet only one, “multiple measures” of eligibility</a:t>
            </a:r>
          </a:p>
          <a:p>
            <a:pPr marL="171450" indent="-171450">
              <a:buFontTx/>
              <a:buChar char="-"/>
              <a:defRPr/>
            </a:pPr>
            <a:r>
              <a:rPr lang="en-US" dirty="0"/>
              <a:t>Remediation free scores on ACT, SAT, Accuplacer, ALEKS, </a:t>
            </a:r>
            <a:r>
              <a:rPr lang="en-US" dirty="0" err="1"/>
              <a:t>PlaceU</a:t>
            </a:r>
            <a:r>
              <a:rPr lang="en-US" dirty="0"/>
              <a:t>, </a:t>
            </a:r>
            <a:r>
              <a:rPr lang="en-US" dirty="0" err="1"/>
              <a:t>MapleSoft</a:t>
            </a:r>
            <a:endParaRPr lang="en-US" dirty="0"/>
          </a:p>
          <a:p>
            <a:pPr marL="628650" lvl="1" indent="-171450">
              <a:buFontTx/>
              <a:buChar char="-"/>
              <a:defRPr/>
            </a:pPr>
            <a:r>
              <a:rPr lang="en-US" dirty="0"/>
              <a:t>May differ from tests taken for course placement</a:t>
            </a:r>
          </a:p>
          <a:p>
            <a:pPr>
              <a:defRPr/>
            </a:pPr>
            <a:endParaRPr lang="en-US" dirty="0"/>
          </a:p>
        </p:txBody>
      </p:sp>
      <p:sp>
        <p:nvSpPr>
          <p:cNvPr id="9220" name="Slide Number Placeholder 3">
            <a:extLst>
              <a:ext uri="{FF2B5EF4-FFF2-40B4-BE49-F238E27FC236}">
                <a16:creationId xmlns:a16="http://schemas.microsoft.com/office/drawing/2014/main" id="{54465813-5E82-43DD-9535-BFBB2516A9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fld id="{041C5A39-7715-4144-81DE-20E3072B05E6}" type="slidenum">
              <a:rPr lang="en-US" altLang="en-US" sz="1200"/>
              <a:pPr/>
              <a:t>3</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3A8CEDFA-7FA6-4057-BA4D-84BA6A1CB6A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B352368-9D58-4D0D-A0E9-40C5047D7310}"/>
              </a:ext>
            </a:extLst>
          </p:cNvPr>
          <p:cNvSpPr>
            <a:spLocks noGrp="1"/>
          </p:cNvSpPr>
          <p:nvPr>
            <p:ph type="body" idx="1"/>
          </p:nvPr>
        </p:nvSpPr>
        <p:spPr/>
        <p:txBody>
          <a:bodyPr/>
          <a:lstStyle/>
          <a:p>
            <a:pPr>
              <a:defRPr/>
            </a:pPr>
            <a:r>
              <a:rPr lang="en-US" dirty="0"/>
              <a:t>Additional Notes for Presenters:</a:t>
            </a:r>
          </a:p>
          <a:p>
            <a:pPr marL="171450" indent="-171450">
              <a:buFontTx/>
              <a:buChar char="-"/>
              <a:defRPr/>
            </a:pPr>
            <a:r>
              <a:rPr lang="en-US" dirty="0"/>
              <a:t>Students work with both a college advisor and their HS counselor to plan their courses</a:t>
            </a:r>
          </a:p>
          <a:p>
            <a:pPr marL="171450" indent="-171450">
              <a:buFontTx/>
              <a:buChar char="-"/>
              <a:defRPr/>
            </a:pPr>
            <a:r>
              <a:rPr lang="en-US" dirty="0"/>
              <a:t>Some HS may have additional graduation requirements beyond the state requirements</a:t>
            </a:r>
          </a:p>
          <a:p>
            <a:pPr marL="171450" indent="-171450">
              <a:buFontTx/>
              <a:buChar char="-"/>
              <a:defRPr/>
            </a:pPr>
            <a:r>
              <a:rPr lang="en-US" dirty="0"/>
              <a:t>Students are not limited to only taking courses on the pathways, they just exist as a guide/resource</a:t>
            </a:r>
          </a:p>
          <a:p>
            <a:pPr>
              <a:defRPr/>
            </a:pPr>
            <a:endParaRPr lang="en-US" dirty="0"/>
          </a:p>
        </p:txBody>
      </p:sp>
      <p:sp>
        <p:nvSpPr>
          <p:cNvPr id="12292" name="Slide Number Placeholder 3">
            <a:extLst>
              <a:ext uri="{FF2B5EF4-FFF2-40B4-BE49-F238E27FC236}">
                <a16:creationId xmlns:a16="http://schemas.microsoft.com/office/drawing/2014/main" id="{311B556A-037B-45E9-A4F8-1F9282A7CD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fld id="{C0DA3262-E96C-494B-AD1D-7521118A12DC}" type="slidenum">
              <a:rPr lang="en-US" altLang="en-US" sz="1200"/>
              <a:pPr/>
              <a:t>5</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D9240823-FACC-4926-9001-08DC096B5A6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617DC3B-BF7D-40B6-B55C-4FD4919CAE8F}"/>
              </a:ext>
            </a:extLst>
          </p:cNvPr>
          <p:cNvSpPr>
            <a:spLocks noGrp="1"/>
          </p:cNvSpPr>
          <p:nvPr>
            <p:ph type="body" idx="1"/>
          </p:nvPr>
        </p:nvSpPr>
        <p:spPr/>
        <p:txBody>
          <a:bodyPr/>
          <a:lstStyle/>
          <a:p>
            <a:pPr>
              <a:defRPr/>
            </a:pPr>
            <a:r>
              <a:rPr lang="en-US" dirty="0"/>
              <a:t>Additional Notes for Presenters:</a:t>
            </a:r>
          </a:p>
          <a:p>
            <a:pPr marL="171450" indent="-171450">
              <a:buFontTx/>
              <a:buChar char="-"/>
              <a:defRPr/>
            </a:pPr>
            <a:r>
              <a:rPr lang="en-US" dirty="0"/>
              <a:t>Colleges must post their Level 1 courses</a:t>
            </a:r>
          </a:p>
          <a:p>
            <a:pPr marL="171450" indent="-171450">
              <a:buFontTx/>
              <a:buChar char="-"/>
              <a:defRPr/>
            </a:pPr>
            <a:r>
              <a:rPr lang="en-US" dirty="0"/>
              <a:t>Students can move on to Level II courses after completing 15 credit hours of Level I</a:t>
            </a:r>
          </a:p>
          <a:p>
            <a:pPr marL="628650" lvl="1" indent="-171450">
              <a:buFontTx/>
              <a:buChar char="-"/>
              <a:defRPr/>
            </a:pPr>
            <a:r>
              <a:rPr lang="en-US" dirty="0"/>
              <a:t>Level II courses are any other allowable college courses that they meet the prerequisites for</a:t>
            </a:r>
          </a:p>
          <a:p>
            <a:pPr>
              <a:defRPr/>
            </a:pPr>
            <a:endParaRPr lang="en-US" dirty="0"/>
          </a:p>
        </p:txBody>
      </p:sp>
      <p:sp>
        <p:nvSpPr>
          <p:cNvPr id="14340" name="Slide Number Placeholder 3">
            <a:extLst>
              <a:ext uri="{FF2B5EF4-FFF2-40B4-BE49-F238E27FC236}">
                <a16:creationId xmlns:a16="http://schemas.microsoft.com/office/drawing/2014/main" id="{950C8875-FDD4-42E5-AA12-C792CEF1F1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fld id="{E08C47E6-9006-4B2B-9DB3-04C71A798A4B}" type="slidenum">
              <a:rPr lang="en-US" altLang="en-US" sz="1200"/>
              <a:pPr/>
              <a:t>6</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B15D79FF-25D4-4A41-AEBE-A2666C5679F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6CA0930-BF71-4D59-99BB-EB4C5863AA73}"/>
              </a:ext>
            </a:extLst>
          </p:cNvPr>
          <p:cNvSpPr>
            <a:spLocks noGrp="1"/>
          </p:cNvSpPr>
          <p:nvPr>
            <p:ph type="body" idx="1"/>
          </p:nvPr>
        </p:nvSpPr>
        <p:spPr/>
        <p:txBody>
          <a:bodyPr/>
          <a:lstStyle/>
          <a:p>
            <a:pPr>
              <a:defRPr/>
            </a:pPr>
            <a:r>
              <a:rPr lang="en-US" dirty="0"/>
              <a:t>Additional Notes for Presenters:</a:t>
            </a:r>
          </a:p>
          <a:p>
            <a:pPr marL="171450" indent="-171450">
              <a:buFontTx/>
              <a:buChar char="-"/>
              <a:defRPr/>
            </a:pPr>
            <a:r>
              <a:rPr lang="en-US" dirty="0"/>
              <a:t>The HS is responsible for calculating hours each year</a:t>
            </a:r>
          </a:p>
          <a:p>
            <a:pPr marL="171450" indent="-171450">
              <a:buFontTx/>
              <a:buChar char="-"/>
              <a:defRPr/>
            </a:pPr>
            <a:r>
              <a:rPr lang="en-US" dirty="0"/>
              <a:t>The 30 credits per year is calculated with both HS and college credits; the 120 hours for the program is college credit only</a:t>
            </a:r>
          </a:p>
          <a:p>
            <a:pPr marL="171450" indent="-171450">
              <a:buFontTx/>
              <a:buChar char="-"/>
              <a:defRPr/>
            </a:pPr>
            <a:r>
              <a:rPr lang="en-US" dirty="0"/>
              <a:t>Students who exceed 30 hours per year and choose to self pay would pay the college’s standard rate and the cost includes tuition, fees, and books</a:t>
            </a:r>
          </a:p>
          <a:p>
            <a:pPr marL="628650" lvl="1" indent="-171450">
              <a:buFontTx/>
              <a:buChar char="-"/>
              <a:defRPr/>
            </a:pPr>
            <a:r>
              <a:rPr lang="en-US" dirty="0"/>
              <a:t>More info on option A later in presentation</a:t>
            </a:r>
          </a:p>
          <a:p>
            <a:pPr>
              <a:defRPr/>
            </a:pPr>
            <a:endParaRPr lang="en-US" dirty="0"/>
          </a:p>
        </p:txBody>
      </p:sp>
      <p:sp>
        <p:nvSpPr>
          <p:cNvPr id="17412" name="Slide Number Placeholder 3">
            <a:extLst>
              <a:ext uri="{FF2B5EF4-FFF2-40B4-BE49-F238E27FC236}">
                <a16:creationId xmlns:a16="http://schemas.microsoft.com/office/drawing/2014/main" id="{1DFA8524-5C45-420F-985A-D3D6C8AA4A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fld id="{F1CC4B55-485F-4C46-AE35-23202F79546D}" type="slidenum">
              <a:rPr lang="en-US" altLang="en-US" sz="1200"/>
              <a:pPr/>
              <a:t>8</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012A65F-E348-45F9-BCB0-0D3736472B7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EC9FDCA-1AD9-4A23-ABF2-5424C7B292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Additional Notes for Presenters:</a:t>
            </a:r>
          </a:p>
          <a:p>
            <a:r>
              <a:rPr lang="en-US" altLang="en-US"/>
              <a:t>- Some schools post a fee for students that fail to comply with selective service requirements</a:t>
            </a:r>
          </a:p>
          <a:p>
            <a:endParaRPr lang="en-US" altLang="en-US"/>
          </a:p>
        </p:txBody>
      </p:sp>
      <p:sp>
        <p:nvSpPr>
          <p:cNvPr id="20484" name="Slide Number Placeholder 3">
            <a:extLst>
              <a:ext uri="{FF2B5EF4-FFF2-40B4-BE49-F238E27FC236}">
                <a16:creationId xmlns:a16="http://schemas.microsoft.com/office/drawing/2014/main" id="{D93C9A9C-583C-4957-AD20-E9D2680841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fld id="{C41019B8-8D94-4354-842E-A7FE60CDB4C4}" type="slidenum">
              <a:rPr lang="en-US" altLang="en-US" sz="1200"/>
              <a:pPr/>
              <a:t>10</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95235D8B-62DD-48DD-961A-260C237F844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6C3E642-EF67-4382-9332-73C717F1A238}"/>
              </a:ext>
            </a:extLst>
          </p:cNvPr>
          <p:cNvSpPr>
            <a:spLocks noGrp="1"/>
          </p:cNvSpPr>
          <p:nvPr>
            <p:ph type="body" idx="1"/>
          </p:nvPr>
        </p:nvSpPr>
        <p:spPr/>
        <p:txBody>
          <a:bodyPr/>
          <a:lstStyle/>
          <a:p>
            <a:pPr>
              <a:defRPr/>
            </a:pPr>
            <a:r>
              <a:rPr lang="en-US" dirty="0"/>
              <a:t>Additional Notes for Presenters:</a:t>
            </a:r>
          </a:p>
          <a:p>
            <a:pPr marL="171450" indent="-171450">
              <a:buFontTx/>
              <a:buChar char="-"/>
              <a:defRPr/>
            </a:pPr>
            <a:r>
              <a:rPr lang="en-US" dirty="0"/>
              <a:t>Students get more flexibility in taking courses that interest them</a:t>
            </a:r>
          </a:p>
          <a:p>
            <a:pPr marL="171450" indent="-171450">
              <a:buFontTx/>
              <a:buChar char="-"/>
              <a:defRPr/>
            </a:pPr>
            <a:r>
              <a:rPr lang="en-US" dirty="0"/>
              <a:t>Utilizing pathways can help cut down time to earning a degree</a:t>
            </a:r>
          </a:p>
          <a:p>
            <a:pPr marL="171450" indent="-171450">
              <a:buFontTx/>
              <a:buChar char="-"/>
              <a:defRPr/>
            </a:pPr>
            <a:r>
              <a:rPr lang="en-US" dirty="0"/>
              <a:t>Many students are now graduating with a certificate, associates degree, or bachelor’s degree when they graduate HS</a:t>
            </a:r>
          </a:p>
          <a:p>
            <a:pPr>
              <a:defRPr/>
            </a:pPr>
            <a:endParaRPr lang="en-US" dirty="0"/>
          </a:p>
        </p:txBody>
      </p:sp>
      <p:sp>
        <p:nvSpPr>
          <p:cNvPr id="25604" name="Slide Number Placeholder 3">
            <a:extLst>
              <a:ext uri="{FF2B5EF4-FFF2-40B4-BE49-F238E27FC236}">
                <a16:creationId xmlns:a16="http://schemas.microsoft.com/office/drawing/2014/main" id="{2D8F7E16-E7B5-41AB-93E5-62A49845EF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fld id="{605F6505-E8AD-4961-9A84-B7E8737A4596}" type="slidenum">
              <a:rPr lang="en-US" altLang="en-US" sz="1200"/>
              <a:pPr/>
              <a:t>14</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63A29092-83C0-480F-9571-1DDC65C5A7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04242CEB-2827-4DB2-A815-0E23D0C055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700" name="Slide Number Placeholder 3">
            <a:extLst>
              <a:ext uri="{FF2B5EF4-FFF2-40B4-BE49-F238E27FC236}">
                <a16:creationId xmlns:a16="http://schemas.microsoft.com/office/drawing/2014/main" id="{A678AC48-5860-4BC0-8423-7D8059540F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fld id="{39AB9403-1FE8-4954-9945-B50CAF6BC6DA}" type="slidenum">
              <a:rPr lang="en-US" altLang="en-US" sz="1200"/>
              <a:pPr/>
              <a:t>17</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CD94BAE9-38E7-445B-8BD5-F5988F00BA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0B1DD84-A842-44B5-B1D9-FCE88CA8DA61}"/>
              </a:ext>
            </a:extLst>
          </p:cNvPr>
          <p:cNvSpPr>
            <a:spLocks noGrp="1"/>
          </p:cNvSpPr>
          <p:nvPr>
            <p:ph type="body" idx="1"/>
          </p:nvPr>
        </p:nvSpPr>
        <p:spPr/>
        <p:txBody>
          <a:bodyPr/>
          <a:lstStyle/>
          <a:p>
            <a:pPr>
              <a:defRPr/>
            </a:pPr>
            <a:r>
              <a:rPr lang="en-US" dirty="0"/>
              <a:t>Additional Notes for presenters:</a:t>
            </a:r>
          </a:p>
          <a:p>
            <a:pPr marL="171450" indent="-171450">
              <a:buFontTx/>
              <a:buChar char="-"/>
              <a:defRPr/>
            </a:pPr>
            <a:r>
              <a:rPr lang="en-US" dirty="0"/>
              <a:t>Families must confirm with both the college and high school if they choose Option A</a:t>
            </a:r>
          </a:p>
          <a:p>
            <a:pPr marL="171450" indent="-171450">
              <a:buFontTx/>
              <a:buChar char="-"/>
              <a:defRPr/>
            </a:pPr>
            <a:r>
              <a:rPr lang="en-US" dirty="0"/>
              <a:t>The deadline to choose is the college’s no fault withdraw date</a:t>
            </a:r>
          </a:p>
          <a:p>
            <a:pPr>
              <a:defRPr/>
            </a:pPr>
            <a:endParaRPr lang="en-US" dirty="0"/>
          </a:p>
        </p:txBody>
      </p:sp>
      <p:sp>
        <p:nvSpPr>
          <p:cNvPr id="34820" name="Slide Number Placeholder 3">
            <a:extLst>
              <a:ext uri="{FF2B5EF4-FFF2-40B4-BE49-F238E27FC236}">
                <a16:creationId xmlns:a16="http://schemas.microsoft.com/office/drawing/2014/main" id="{2C64C78B-E000-4283-9644-F9DA3F3A246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fld id="{0E5A3F1E-E08B-403D-82BC-8D4AC605631C}" type="slidenum">
              <a:rPr lang="en-US" altLang="en-US" sz="1200"/>
              <a:pPr/>
              <a:t>21</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2133600"/>
            <a:ext cx="10972800" cy="365760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B9ADF3FA-399C-4F78-ABC3-4B55BA3857A7}"/>
              </a:ext>
            </a:extLst>
          </p:cNvPr>
          <p:cNvSpPr>
            <a:spLocks noGrp="1"/>
          </p:cNvSpPr>
          <p:nvPr>
            <p:ph type="sldNum" sz="quarter" idx="10"/>
          </p:nvPr>
        </p:nvSpPr>
        <p:spPr>
          <a:xfrm>
            <a:off x="3810000" y="6264275"/>
            <a:ext cx="4724400" cy="288925"/>
          </a:xfrm>
          <a:prstGeom prst="rect">
            <a:avLst/>
          </a:prstGeom>
        </p:spPr>
        <p:txBody>
          <a:bodyPr vert="horz" wrap="square" lIns="91440" tIns="45720" rIns="91440" bIns="45720" numCol="1" anchor="t" anchorCtr="0" compatLnSpc="1">
            <a:prstTxWarp prst="textNoShape">
              <a:avLst/>
            </a:prstTxWarp>
          </a:bodyPr>
          <a:lstStyle>
            <a:lvl1pPr algn="ctr">
              <a:defRPr>
                <a:solidFill>
                  <a:schemeClr val="bg1"/>
                </a:solidFill>
                <a:latin typeface="Calibri" panose="020F0502020204030204" pitchFamily="34" charset="0"/>
                <a:cs typeface="Calibri" panose="020F0502020204030204" pitchFamily="34" charset="0"/>
              </a:defRPr>
            </a:lvl1pPr>
          </a:lstStyle>
          <a:p>
            <a:fld id="{406B6A9D-A589-4001-8314-B7487D9F71E6}" type="slidenum">
              <a:rPr lang="en-US" altLang="en-US"/>
              <a:pPr/>
              <a:t>‹#›</a:t>
            </a:fld>
            <a:endParaRPr lang="en-US" altLang="en-US"/>
          </a:p>
        </p:txBody>
      </p:sp>
    </p:spTree>
    <p:extLst>
      <p:ext uri="{BB962C8B-B14F-4D97-AF65-F5344CB8AC3E}">
        <p14:creationId xmlns:p14="http://schemas.microsoft.com/office/powerpoint/2010/main" val="1107073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2133600"/>
            <a:ext cx="10972800" cy="365760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FEE64915-6055-43E9-ABAE-FA774A3BFFA3}"/>
              </a:ext>
            </a:extLst>
          </p:cNvPr>
          <p:cNvSpPr>
            <a:spLocks noGrp="1"/>
          </p:cNvSpPr>
          <p:nvPr>
            <p:ph type="sldNum" sz="quarter" idx="10"/>
          </p:nvPr>
        </p:nvSpPr>
        <p:spPr>
          <a:xfrm>
            <a:off x="3810000" y="6264275"/>
            <a:ext cx="4724400" cy="288925"/>
          </a:xfrm>
          <a:prstGeom prst="rect">
            <a:avLst/>
          </a:prstGeom>
        </p:spPr>
        <p:txBody>
          <a:bodyPr vert="horz" wrap="square" lIns="91440" tIns="45720" rIns="91440" bIns="45720" numCol="1" anchor="t" anchorCtr="0" compatLnSpc="1">
            <a:prstTxWarp prst="textNoShape">
              <a:avLst/>
            </a:prstTxWarp>
          </a:bodyPr>
          <a:lstStyle>
            <a:lvl1pPr algn="ctr">
              <a:defRPr>
                <a:solidFill>
                  <a:schemeClr val="bg1"/>
                </a:solidFill>
                <a:latin typeface="Calibri" panose="020F0502020204030204" pitchFamily="34" charset="0"/>
                <a:cs typeface="Calibri" panose="020F0502020204030204" pitchFamily="34" charset="0"/>
              </a:defRPr>
            </a:lvl1pPr>
          </a:lstStyle>
          <a:p>
            <a:fld id="{3456180D-644F-42FC-8F8A-64600D4DEC0F}" type="slidenum">
              <a:rPr lang="en-US" altLang="en-US"/>
              <a:pPr/>
              <a:t>‹#›</a:t>
            </a:fld>
            <a:endParaRPr lang="en-US" altLang="en-US"/>
          </a:p>
        </p:txBody>
      </p:sp>
    </p:spTree>
    <p:extLst>
      <p:ext uri="{BB962C8B-B14F-4D97-AF65-F5344CB8AC3E}">
        <p14:creationId xmlns:p14="http://schemas.microsoft.com/office/powerpoint/2010/main" val="3520581104"/>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FD47327-22AB-4CAB-B8FF-68EACF269C1A}"/>
              </a:ext>
            </a:extLst>
          </p:cNvPr>
          <p:cNvCxnSpPr/>
          <p:nvPr userDrawn="1"/>
        </p:nvCxnSpPr>
        <p:spPr>
          <a:xfrm>
            <a:off x="838200" y="1219200"/>
            <a:ext cx="10515600" cy="0"/>
          </a:xfrm>
          <a:prstGeom prst="line">
            <a:avLst/>
          </a:prstGeom>
          <a:ln w="19050">
            <a:solidFill>
              <a:srgbClr val="C12637"/>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838200" y="365125"/>
            <a:ext cx="10515600" cy="1325563"/>
          </a:xfrm>
          <a:prstGeom prst="rect">
            <a:avLst/>
          </a:prstGeom>
        </p:spPr>
        <p:txBody>
          <a:bodyPr/>
          <a:lstStyle>
            <a:lvl1pPr algn="ctr">
              <a:defRPr b="1"/>
            </a:lvl1pPr>
          </a:lstStyle>
          <a:p>
            <a:r>
              <a:rPr lang="en-US" dirty="0"/>
              <a:t>Click to edit Master title style</a:t>
            </a:r>
          </a:p>
        </p:txBody>
      </p:sp>
      <p:sp>
        <p:nvSpPr>
          <p:cNvPr id="3" name="Content Placeholder 2"/>
          <p:cNvSpPr>
            <a:spLocks noGrp="1"/>
          </p:cNvSpPr>
          <p:nvPr>
            <p:ph idx="1"/>
          </p:nvPr>
        </p:nvSpPr>
        <p:spPr>
          <a:xfrm>
            <a:off x="838200" y="1825625"/>
            <a:ext cx="10515600" cy="38893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24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lgn="ctr">
              <a:defRPr b="1"/>
            </a:lvl1pPr>
          </a:lstStyle>
          <a:p>
            <a:r>
              <a:rPr lang="en-US" dirty="0"/>
              <a:t>Click to edit Master title style</a:t>
            </a:r>
          </a:p>
        </p:txBody>
      </p:sp>
      <p:sp>
        <p:nvSpPr>
          <p:cNvPr id="3" name="Content Placeholder 2"/>
          <p:cNvSpPr>
            <a:spLocks noGrp="1"/>
          </p:cNvSpPr>
          <p:nvPr>
            <p:ph idx="1"/>
          </p:nvPr>
        </p:nvSpPr>
        <p:spPr>
          <a:xfrm>
            <a:off x="838200" y="1825625"/>
            <a:ext cx="10515600" cy="38893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88324272"/>
      </p:ext>
    </p:extLst>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transfercredit.ohio.gov/"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mailto:CCP@highered.ohio.gov" TargetMode="External"/><Relationship Id="rId2" Type="http://schemas.openxmlformats.org/officeDocument/2006/relationships/hyperlink" Target="https://highered.ohio.gov/initiatives/access-acceleration/college-credit-plus"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sinclair.edu/"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sv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clarkstate.edu/" TargetMode="Externa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7.svg"/></Relationships>
</file>

<file path=ppt/slides/_rels/slide3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ubtitle 2">
            <a:extLst>
              <a:ext uri="{FF2B5EF4-FFF2-40B4-BE49-F238E27FC236}">
                <a16:creationId xmlns:a16="http://schemas.microsoft.com/office/drawing/2014/main" id="{8CCABD9B-794E-4262-BC44-C9C1818DAC84}"/>
              </a:ext>
            </a:extLst>
          </p:cNvPr>
          <p:cNvSpPr>
            <a:spLocks noGrp="1" noChangeArrowheads="1"/>
          </p:cNvSpPr>
          <p:nvPr>
            <p:ph type="subTitle" idx="1"/>
          </p:nvPr>
        </p:nvSpPr>
        <p:spPr bwMode="auto">
          <a:xfrm>
            <a:off x="838200" y="1676400"/>
            <a:ext cx="10972800" cy="2667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b="1">
                <a:solidFill>
                  <a:srgbClr val="194174"/>
                </a:solidFill>
                <a:latin typeface="Source Sans Pro Black" panose="020B0803030403020204" pitchFamily="34" charset="0"/>
              </a:rPr>
              <a:t>Annual Information Session </a:t>
            </a:r>
            <a:br>
              <a:rPr lang="en-US" altLang="en-US" b="1">
                <a:solidFill>
                  <a:srgbClr val="194174"/>
                </a:solidFill>
                <a:latin typeface="Source Sans Pro Black" panose="020B0803030403020204" pitchFamily="34" charset="0"/>
              </a:rPr>
            </a:br>
            <a:r>
              <a:rPr lang="en-US" altLang="en-US" sz="1600" b="1">
                <a:solidFill>
                  <a:srgbClr val="194174"/>
                </a:solidFill>
                <a:latin typeface="Source Sans Pro Black" panose="020B0803030403020204" pitchFamily="34" charset="0"/>
              </a:rPr>
              <a:t>for Public Schools</a:t>
            </a:r>
            <a:endParaRPr lang="en-US" altLang="en-US">
              <a:solidFill>
                <a:srgbClr val="19417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6EA7E7A9-3404-4922-85B1-C860580B83DA}"/>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194174"/>
                </a:solidFill>
                <a:latin typeface="Source Sans Pro Black" panose="020B0803030403020204" pitchFamily="34" charset="0"/>
              </a:rPr>
              <a:t>Additional Considerations</a:t>
            </a:r>
            <a:endParaRPr lang="en-US" altLang="en-US">
              <a:solidFill>
                <a:srgbClr val="194174"/>
              </a:solidFill>
            </a:endParaRPr>
          </a:p>
        </p:txBody>
      </p:sp>
      <p:sp>
        <p:nvSpPr>
          <p:cNvPr id="3" name="Content Placeholder 2">
            <a:extLst>
              <a:ext uri="{FF2B5EF4-FFF2-40B4-BE49-F238E27FC236}">
                <a16:creationId xmlns:a16="http://schemas.microsoft.com/office/drawing/2014/main" id="{CA703A98-2FA9-4B6D-8887-018049DBE1A5}"/>
              </a:ext>
            </a:extLst>
          </p:cNvPr>
          <p:cNvSpPr>
            <a:spLocks noGrp="1"/>
          </p:cNvSpPr>
          <p:nvPr>
            <p:ph idx="1"/>
          </p:nvPr>
        </p:nvSpPr>
        <p:spPr>
          <a:xfrm>
            <a:off x="838200" y="1371600"/>
            <a:ext cx="10515600" cy="3889375"/>
          </a:xfrm>
        </p:spPr>
        <p:txBody>
          <a:bodyPr/>
          <a:lstStyle/>
          <a:p>
            <a:pPr marL="0" indent="0">
              <a:lnSpc>
                <a:spcPct val="100000"/>
              </a:lnSpc>
              <a:spcBef>
                <a:spcPts val="300"/>
              </a:spcBef>
              <a:buFont typeface="Arial" panose="020B0604020202020204" pitchFamily="34" charset="0"/>
              <a:buNone/>
              <a:defRPr/>
            </a:pPr>
            <a:r>
              <a:rPr lang="en-US" sz="3200" b="1" dirty="0">
                <a:latin typeface="Source Sans Pro" panose="020B0503030403020204" pitchFamily="34" charset="0"/>
                <a:cs typeface="Calibri" panose="020F0502020204030204" pitchFamily="34" charset="0"/>
              </a:rPr>
              <a:t>Selective Service</a:t>
            </a:r>
            <a:r>
              <a:rPr lang="en-US" sz="3200" dirty="0">
                <a:latin typeface="Source Sans Pro" panose="020B0503030403020204" pitchFamily="34" charset="0"/>
                <a:cs typeface="Calibri" panose="020F0502020204030204" pitchFamily="34" charset="0"/>
              </a:rPr>
              <a:t>	</a:t>
            </a:r>
          </a:p>
          <a:p>
            <a:pPr>
              <a:lnSpc>
                <a:spcPct val="100000"/>
              </a:lnSpc>
              <a:spcBef>
                <a:spcPts val="300"/>
              </a:spcBef>
              <a:buFont typeface="Wingdings" panose="05000000000000000000" pitchFamily="2" charset="2"/>
              <a:buChar char="v"/>
              <a:defRPr/>
            </a:pPr>
            <a:r>
              <a:rPr lang="en-US" sz="2400" dirty="0">
                <a:solidFill>
                  <a:srgbClr val="4A4A4A"/>
                </a:solidFill>
                <a:latin typeface="Source Sans Pro" panose="020B0503030403020204" pitchFamily="34" charset="0"/>
              </a:rPr>
              <a:t>Male students who are at least 18 years of age and Ohio residents are required to be registered with the Selective Service System </a:t>
            </a:r>
          </a:p>
          <a:p>
            <a:pPr>
              <a:lnSpc>
                <a:spcPct val="100000"/>
              </a:lnSpc>
              <a:spcBef>
                <a:spcPts val="300"/>
              </a:spcBef>
              <a:buFont typeface="Wingdings" panose="05000000000000000000" pitchFamily="2" charset="2"/>
              <a:buChar char="v"/>
              <a:defRPr/>
            </a:pPr>
            <a:r>
              <a:rPr lang="en-US" sz="2400" dirty="0">
                <a:solidFill>
                  <a:srgbClr val="4A4A4A"/>
                </a:solidFill>
                <a:latin typeface="Source Sans Pro" panose="020B0503030403020204" pitchFamily="34" charset="0"/>
              </a:rPr>
              <a:t>Students are required to provide their Selective Service number to the public college or university within 30 days of their 18th birthday</a:t>
            </a:r>
          </a:p>
          <a:p>
            <a:pPr>
              <a:lnSpc>
                <a:spcPct val="100000"/>
              </a:lnSpc>
              <a:spcBef>
                <a:spcPts val="300"/>
              </a:spcBef>
              <a:buFont typeface="Wingdings" panose="05000000000000000000" pitchFamily="2" charset="2"/>
              <a:buChar char="v"/>
              <a:defRPr/>
            </a:pPr>
            <a:r>
              <a:rPr lang="en-US" sz="2400" dirty="0">
                <a:solidFill>
                  <a:srgbClr val="4A4A4A"/>
                </a:solidFill>
                <a:latin typeface="Source Sans Pro" panose="020B0503030403020204" pitchFamily="34" charset="0"/>
              </a:rPr>
              <a:t>Failure submit the Selective Service number will result in the student not being considered a College Credit Plus participant for that semester or term </a:t>
            </a:r>
          </a:p>
          <a:p>
            <a:pPr lvl="1">
              <a:spcBef>
                <a:spcPts val="300"/>
              </a:spcBef>
              <a:buFont typeface="Wingdings" panose="05000000000000000000" pitchFamily="2" charset="2"/>
              <a:buChar char="v"/>
              <a:defRPr/>
            </a:pPr>
            <a:r>
              <a:rPr lang="en-US" sz="2200" dirty="0">
                <a:solidFill>
                  <a:srgbClr val="4A4A4A"/>
                </a:solidFill>
                <a:latin typeface="Source Sans Pro" panose="020B0503030403020204" pitchFamily="34" charset="0"/>
              </a:rPr>
              <a:t>The student will be responsible for any tuition, textbooks, or fees associated with the course(s)</a:t>
            </a:r>
            <a:endParaRPr lang="en-US" sz="1800" dirty="0">
              <a:latin typeface="Source Sans Pro" panose="020B0503030403020204" pitchFamily="34" charset="0"/>
              <a:cs typeface="Calibri" panose="020F0502020204030204" pitchFamily="34" charset="0"/>
            </a:endParaRPr>
          </a:p>
          <a:p>
            <a:pPr>
              <a:defRPr/>
            </a:pPr>
            <a:endParaRPr lang="en-US" dirty="0"/>
          </a:p>
        </p:txBody>
      </p:sp>
      <p:sp>
        <p:nvSpPr>
          <p:cNvPr id="19460" name="TextBox 4">
            <a:extLst>
              <a:ext uri="{FF2B5EF4-FFF2-40B4-BE49-F238E27FC236}">
                <a16:creationId xmlns:a16="http://schemas.microsoft.com/office/drawing/2014/main" id="{0AA9353C-4CEA-4D02-8272-CAB8DA5E1CF8}"/>
              </a:ext>
            </a:extLst>
          </p:cNvPr>
          <p:cNvSpPr txBox="1">
            <a:spLocks noChangeArrowheads="1"/>
          </p:cNvSpPr>
          <p:nvPr/>
        </p:nvSpPr>
        <p:spPr bwMode="auto">
          <a:xfrm>
            <a:off x="3124200" y="6292850"/>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r>
              <a:rPr lang="en-US" altLang="en-US" sz="2000">
                <a:solidFill>
                  <a:srgbClr val="194174"/>
                </a:solidFill>
                <a:latin typeface="Source Sans Pro" panose="020B0503030403020204" pitchFamily="34" charset="0"/>
              </a:rPr>
              <a:t>ORC 3345.32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321160A3-8DB8-47D4-B86A-CEFF543E058A}"/>
              </a:ext>
            </a:extLst>
          </p:cNvPr>
          <p:cNvSpPr>
            <a:spLocks noGrp="1" noChangeArrowheads="1"/>
          </p:cNvSpPr>
          <p:nvPr>
            <p:ph type="title"/>
          </p:nvPr>
        </p:nvSpPr>
        <p:spPr bwMode="auto">
          <a:xfrm>
            <a:off x="838200" y="457200"/>
            <a:ext cx="10515600"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a:solidFill>
                  <a:srgbClr val="194174"/>
                </a:solidFill>
                <a:latin typeface="Source Sans Pro Black" panose="020B0803030403020204" pitchFamily="34" charset="0"/>
              </a:rPr>
              <a:t>What are differences between high school &amp; college?</a:t>
            </a:r>
            <a:endParaRPr lang="en-US" altLang="en-US" sz="3200">
              <a:solidFill>
                <a:srgbClr val="194174"/>
              </a:solidFill>
            </a:endParaRPr>
          </a:p>
        </p:txBody>
      </p:sp>
      <p:pic>
        <p:nvPicPr>
          <p:cNvPr id="21507" name="Content Placeholder 4" descr="Table&#10;&#10;Description automatically generated">
            <a:extLst>
              <a:ext uri="{FF2B5EF4-FFF2-40B4-BE49-F238E27FC236}">
                <a16:creationId xmlns:a16="http://schemas.microsoft.com/office/drawing/2014/main" id="{BF017F39-8C71-49D0-BF7F-6BC937BCE36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1414463"/>
            <a:ext cx="9394825" cy="4151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DAD47851-E4ED-47E7-8E83-CBCD1B6EF5FF}"/>
              </a:ext>
            </a:extLst>
          </p:cNvPr>
          <p:cNvSpPr>
            <a:spLocks noGrp="1" noChangeArrowheads="1"/>
          </p:cNvSpPr>
          <p:nvPr>
            <p:ph type="title"/>
          </p:nvPr>
        </p:nvSpPr>
        <p:spPr bwMode="auto">
          <a:xfrm>
            <a:off x="838200" y="457200"/>
            <a:ext cx="10515600"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a:solidFill>
                  <a:srgbClr val="194174"/>
                </a:solidFill>
                <a:latin typeface="Source Sans Pro Black" panose="020B0803030403020204" pitchFamily="34" charset="0"/>
              </a:rPr>
              <a:t>What are differences between high school &amp; college?</a:t>
            </a:r>
            <a:endParaRPr lang="en-US" altLang="en-US" sz="3200">
              <a:solidFill>
                <a:srgbClr val="194174"/>
              </a:solidFill>
            </a:endParaRPr>
          </a:p>
        </p:txBody>
      </p:sp>
      <p:pic>
        <p:nvPicPr>
          <p:cNvPr id="22531" name="Content Placeholder 6" descr="Table&#10;&#10;Description automatically generated">
            <a:extLst>
              <a:ext uri="{FF2B5EF4-FFF2-40B4-BE49-F238E27FC236}">
                <a16:creationId xmlns:a16="http://schemas.microsoft.com/office/drawing/2014/main" id="{DB69BECB-C919-4E38-8FF2-007553AEECE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8450" y="1600200"/>
            <a:ext cx="9055100" cy="3889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FE9AE5BF-AC15-4333-8A7D-57D969BCC93E}"/>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a:solidFill>
                  <a:srgbClr val="194174"/>
                </a:solidFill>
                <a:latin typeface="Source Sans Pro" panose="020B0503030403020204" pitchFamily="34" charset="0"/>
              </a:rPr>
              <a:t>What does it mean to be “college-ready”?</a:t>
            </a:r>
          </a:p>
        </p:txBody>
      </p:sp>
      <p:sp>
        <p:nvSpPr>
          <p:cNvPr id="3" name="Content Placeholder 2">
            <a:extLst>
              <a:ext uri="{FF2B5EF4-FFF2-40B4-BE49-F238E27FC236}">
                <a16:creationId xmlns:a16="http://schemas.microsoft.com/office/drawing/2014/main" id="{E8F0EA3F-2A6B-4E83-9025-3F45AB8EFD78}"/>
              </a:ext>
            </a:extLst>
          </p:cNvPr>
          <p:cNvSpPr>
            <a:spLocks noGrp="1"/>
          </p:cNvSpPr>
          <p:nvPr>
            <p:ph idx="1"/>
          </p:nvPr>
        </p:nvSpPr>
        <p:spPr>
          <a:xfrm>
            <a:off x="838200" y="1371600"/>
            <a:ext cx="10515600" cy="3889375"/>
          </a:xfrm>
        </p:spPr>
        <p:txBody>
          <a:bodyPr/>
          <a:lstStyle/>
          <a:p>
            <a:pPr marL="0" indent="0">
              <a:lnSpc>
                <a:spcPct val="100000"/>
              </a:lnSpc>
              <a:spcBef>
                <a:spcPts val="300"/>
              </a:spcBef>
              <a:buFont typeface="Arial" panose="020B0604020202020204" pitchFamily="34" charset="0"/>
              <a:buNone/>
              <a:defRPr/>
            </a:pPr>
            <a:r>
              <a:rPr lang="en-US" b="1" dirty="0">
                <a:latin typeface="Source Sans Pro" panose="020B0503030403020204" pitchFamily="34" charset="0"/>
                <a:cs typeface="Calibri" panose="020F0502020204030204" pitchFamily="34" charset="0"/>
              </a:rPr>
              <a:t>Being “college-ready” is more than just being academically ready</a:t>
            </a:r>
          </a:p>
          <a:p>
            <a:pPr marL="0" indent="0">
              <a:lnSpc>
                <a:spcPct val="100000"/>
              </a:lnSpc>
              <a:spcBef>
                <a:spcPts val="300"/>
              </a:spcBef>
              <a:buFont typeface="Arial" panose="020B0604020202020204" pitchFamily="34" charset="0"/>
              <a:buNone/>
              <a:defRPr/>
            </a:pPr>
            <a:endParaRPr lang="en-US" b="1" dirty="0">
              <a:latin typeface="Source Sans Pro" panose="020B0503030403020204" pitchFamily="34" charset="0"/>
              <a:cs typeface="Calibri" panose="020F0502020204030204" pitchFamily="34" charset="0"/>
            </a:endParaRPr>
          </a:p>
          <a:p>
            <a:pPr>
              <a:lnSpc>
                <a:spcPct val="100000"/>
              </a:lnSpc>
              <a:spcBef>
                <a:spcPts val="300"/>
              </a:spcBef>
              <a:buFont typeface="Wingdings" panose="05000000000000000000" pitchFamily="2" charset="2"/>
              <a:buChar char="v"/>
              <a:defRPr/>
            </a:pPr>
            <a:r>
              <a:rPr lang="en-US" dirty="0">
                <a:latin typeface="Source Sans Pro" panose="020B0503030403020204" pitchFamily="34" charset="0"/>
                <a:cs typeface="Calibri" panose="020F0502020204030204" pitchFamily="34" charset="0"/>
              </a:rPr>
              <a:t> Consider emotional and social transition and college expectations</a:t>
            </a:r>
          </a:p>
          <a:p>
            <a:pPr>
              <a:lnSpc>
                <a:spcPct val="100000"/>
              </a:lnSpc>
              <a:spcBef>
                <a:spcPts val="300"/>
              </a:spcBef>
              <a:buFont typeface="Wingdings" panose="05000000000000000000" pitchFamily="2" charset="2"/>
              <a:buChar char="v"/>
              <a:defRPr/>
            </a:pPr>
            <a:r>
              <a:rPr lang="en-US" dirty="0">
                <a:latin typeface="Source Sans Pro" panose="020B0503030403020204" pitchFamily="34" charset="0"/>
                <a:cs typeface="Calibri" panose="020F0502020204030204" pitchFamily="34" charset="0"/>
              </a:rPr>
              <a:t>Consider time management and organizational skills</a:t>
            </a:r>
          </a:p>
          <a:p>
            <a:pPr>
              <a:defRP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017DB514-A02D-480A-A66E-33AE93DD3AB0}"/>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a:solidFill>
                  <a:srgbClr val="194174"/>
                </a:solidFill>
                <a:latin typeface="Source Sans Pro Black" panose="020B0803030403020204" pitchFamily="34" charset="0"/>
              </a:rPr>
              <a:t>What are benefits of participating in College Credit Plus?</a:t>
            </a:r>
            <a:endParaRPr lang="en-US" altLang="en-US" sz="3200">
              <a:solidFill>
                <a:srgbClr val="194174"/>
              </a:solidFill>
            </a:endParaRPr>
          </a:p>
        </p:txBody>
      </p:sp>
      <p:sp>
        <p:nvSpPr>
          <p:cNvPr id="3" name="Content Placeholder 2">
            <a:extLst>
              <a:ext uri="{FF2B5EF4-FFF2-40B4-BE49-F238E27FC236}">
                <a16:creationId xmlns:a16="http://schemas.microsoft.com/office/drawing/2014/main" id="{9B0FA33B-A49A-4BA7-AD2A-48D280B3773E}"/>
              </a:ext>
            </a:extLst>
          </p:cNvPr>
          <p:cNvSpPr>
            <a:spLocks noGrp="1"/>
          </p:cNvSpPr>
          <p:nvPr>
            <p:ph idx="1"/>
          </p:nvPr>
        </p:nvSpPr>
        <p:spPr>
          <a:xfrm>
            <a:off x="838200" y="1371600"/>
            <a:ext cx="10515600" cy="3889375"/>
          </a:xfrm>
        </p:spPr>
        <p:txBody>
          <a:bodyPr/>
          <a:lstStyle/>
          <a:p>
            <a:pPr marL="0" indent="0">
              <a:lnSpc>
                <a:spcPct val="100000"/>
              </a:lnSpc>
              <a:spcBef>
                <a:spcPts val="300"/>
              </a:spcBef>
              <a:buFont typeface="Arial" panose="020B0604020202020204" pitchFamily="34" charset="0"/>
              <a:buNone/>
              <a:defRPr/>
            </a:pPr>
            <a:r>
              <a:rPr lang="en-US" sz="3200" b="1" dirty="0">
                <a:latin typeface="Source Sans Pro" panose="020B0503030403020204" pitchFamily="34" charset="0"/>
                <a:cs typeface="Calibri" panose="020F0502020204030204" pitchFamily="34" charset="0"/>
              </a:rPr>
              <a:t>Students can: </a:t>
            </a:r>
          </a:p>
          <a:p>
            <a:pPr marL="0" indent="0">
              <a:lnSpc>
                <a:spcPct val="100000"/>
              </a:lnSpc>
              <a:spcBef>
                <a:spcPts val="300"/>
              </a:spcBef>
              <a:buFont typeface="Arial" panose="020B0604020202020204" pitchFamily="34" charset="0"/>
              <a:buNone/>
              <a:defRPr/>
            </a:pPr>
            <a:endParaRPr lang="en-US" sz="3200" b="1" dirty="0">
              <a:latin typeface="Source Sans Pro" panose="020B0503030403020204" pitchFamily="34" charset="0"/>
              <a:cs typeface="Calibri" panose="020F0502020204030204" pitchFamily="34" charset="0"/>
            </a:endParaRPr>
          </a:p>
          <a:p>
            <a:pPr lvl="1">
              <a:spcBef>
                <a:spcPts val="300"/>
              </a:spcBef>
              <a:buFont typeface="Wingdings" panose="05000000000000000000" pitchFamily="2" charset="2"/>
              <a:buChar char="v"/>
              <a:defRPr/>
            </a:pPr>
            <a:r>
              <a:rPr lang="en-US" sz="2800" dirty="0">
                <a:latin typeface="Source Sans Pro" panose="020B0503030403020204" pitchFamily="34" charset="0"/>
                <a:cs typeface="Calibri" panose="020F0502020204030204" pitchFamily="34" charset="0"/>
              </a:rPr>
              <a:t>Earn high school and college credits at the same time</a:t>
            </a:r>
          </a:p>
          <a:p>
            <a:pPr lvl="1">
              <a:spcBef>
                <a:spcPts val="300"/>
              </a:spcBef>
              <a:buFont typeface="Wingdings" panose="05000000000000000000" pitchFamily="2" charset="2"/>
              <a:buChar char="v"/>
              <a:defRPr/>
            </a:pPr>
            <a:r>
              <a:rPr lang="en-US" sz="2800" dirty="0">
                <a:latin typeface="Source Sans Pro" panose="020B0503030403020204" pitchFamily="34" charset="0"/>
                <a:cs typeface="Calibri" panose="020F0502020204030204" pitchFamily="34" charset="0"/>
              </a:rPr>
              <a:t>Get a head start on career planning and earn degrees or certificate completions</a:t>
            </a:r>
            <a:endParaRPr lang="en-US" sz="2600" dirty="0">
              <a:latin typeface="Source Sans Pro" panose="020B0503030403020204" pitchFamily="34" charset="0"/>
              <a:cs typeface="Calibri" panose="020F0502020204030204" pitchFamily="34" charset="0"/>
            </a:endParaRPr>
          </a:p>
          <a:p>
            <a:pPr lvl="1">
              <a:spcBef>
                <a:spcPts val="300"/>
              </a:spcBef>
              <a:buFont typeface="Wingdings" panose="05000000000000000000" pitchFamily="2" charset="2"/>
              <a:buChar char="v"/>
              <a:defRPr/>
            </a:pPr>
            <a:r>
              <a:rPr lang="en-US" sz="2800" dirty="0">
                <a:latin typeface="Source Sans Pro" panose="020B0503030403020204" pitchFamily="34" charset="0"/>
                <a:cs typeface="Calibri" panose="020F0502020204030204" pitchFamily="34" charset="0"/>
              </a:rPr>
              <a:t> Experience college early to understand the expectations of college life</a:t>
            </a:r>
          </a:p>
          <a:p>
            <a:pPr lvl="1">
              <a:spcBef>
                <a:spcPts val="300"/>
              </a:spcBef>
              <a:buFont typeface="Wingdings" panose="05000000000000000000" pitchFamily="2" charset="2"/>
              <a:buChar char="v"/>
              <a:defRPr/>
            </a:pPr>
            <a:r>
              <a:rPr lang="en-US" sz="2800" dirty="0">
                <a:latin typeface="Source Sans Pro" panose="020B0503030403020204" pitchFamily="34" charset="0"/>
                <a:cs typeface="Calibri" panose="020F0502020204030204" pitchFamily="34" charset="0"/>
              </a:rPr>
              <a:t> Save tuition and textbook costs</a:t>
            </a:r>
            <a:endParaRPr lang="en-US" sz="3200" dirty="0">
              <a:latin typeface="Source Sans Pro" panose="020B0503030403020204" pitchFamily="34" charset="0"/>
              <a:cs typeface="Calibri" panose="020F0502020204030204" pitchFamily="34" charset="0"/>
            </a:endParaRPr>
          </a:p>
          <a:p>
            <a:pPr>
              <a:defRPr/>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7B28BBC5-EC4D-4EEE-BC72-80E5560F644E}"/>
              </a:ext>
            </a:extLst>
          </p:cNvPr>
          <p:cNvSpPr>
            <a:spLocks noGrp="1" noChangeArrowheads="1"/>
          </p:cNvSpPr>
          <p:nvPr>
            <p:ph type="title"/>
          </p:nvPr>
        </p:nvSpPr>
        <p:spPr bwMode="auto">
          <a:xfrm>
            <a:off x="838200" y="500063"/>
            <a:ext cx="10515600" cy="1325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a:solidFill>
                  <a:srgbClr val="194174"/>
                </a:solidFill>
                <a:latin typeface="Source Sans Pro Black" panose="020B0803030403020204" pitchFamily="34" charset="0"/>
              </a:rPr>
              <a:t>What are the consequences of underperforming?</a:t>
            </a:r>
            <a:endParaRPr lang="en-US" altLang="en-US" sz="3200">
              <a:solidFill>
                <a:srgbClr val="194174"/>
              </a:solidFill>
            </a:endParaRPr>
          </a:p>
        </p:txBody>
      </p:sp>
      <p:sp>
        <p:nvSpPr>
          <p:cNvPr id="3" name="Content Placeholder 2">
            <a:extLst>
              <a:ext uri="{FF2B5EF4-FFF2-40B4-BE49-F238E27FC236}">
                <a16:creationId xmlns:a16="http://schemas.microsoft.com/office/drawing/2014/main" id="{0036C270-BBA9-40A9-837E-9B248DD8986A}"/>
              </a:ext>
            </a:extLst>
          </p:cNvPr>
          <p:cNvSpPr>
            <a:spLocks noGrp="1"/>
          </p:cNvSpPr>
          <p:nvPr>
            <p:ph idx="1"/>
          </p:nvPr>
        </p:nvSpPr>
        <p:spPr>
          <a:xfrm>
            <a:off x="838200" y="1371600"/>
            <a:ext cx="10515600" cy="3889375"/>
          </a:xfrm>
        </p:spPr>
        <p:txBody>
          <a:bodyPr/>
          <a:lstStyle/>
          <a:p>
            <a:pPr marL="0" indent="0">
              <a:lnSpc>
                <a:spcPct val="100000"/>
              </a:lnSpc>
              <a:spcBef>
                <a:spcPts val="300"/>
              </a:spcBef>
              <a:buFont typeface="Arial" panose="020B0604020202020204" pitchFamily="34" charset="0"/>
              <a:buNone/>
              <a:defRPr/>
            </a:pPr>
            <a:r>
              <a:rPr lang="en-US" sz="3200" b="1" dirty="0">
                <a:latin typeface="Source Sans Pro" panose="020B0503030403020204" pitchFamily="34" charset="0"/>
                <a:cs typeface="Calibri" panose="020F0502020204030204" pitchFamily="34" charset="0"/>
              </a:rPr>
              <a:t>Families may be asked to reimburse courses if:</a:t>
            </a:r>
          </a:p>
          <a:p>
            <a:pPr marL="0" indent="0">
              <a:lnSpc>
                <a:spcPct val="100000"/>
              </a:lnSpc>
              <a:spcBef>
                <a:spcPts val="300"/>
              </a:spcBef>
              <a:buFont typeface="Arial" panose="020B0604020202020204" pitchFamily="34" charset="0"/>
              <a:buNone/>
              <a:defRPr/>
            </a:pPr>
            <a:endParaRPr lang="en-US" sz="3200" b="1" dirty="0">
              <a:latin typeface="Source Sans Pro" panose="020B0503030403020204" pitchFamily="34" charset="0"/>
              <a:cs typeface="Calibri" panose="020F0502020204030204" pitchFamily="34" charset="0"/>
            </a:endParaRPr>
          </a:p>
          <a:p>
            <a:pPr>
              <a:lnSpc>
                <a:spcPct val="100000"/>
              </a:lnSpc>
              <a:spcBef>
                <a:spcPts val="300"/>
              </a:spcBef>
              <a:buFont typeface="Wingdings" panose="05000000000000000000" pitchFamily="2" charset="2"/>
              <a:buChar char="v"/>
              <a:defRPr/>
            </a:pPr>
            <a:r>
              <a:rPr lang="en-US" dirty="0">
                <a:latin typeface="Source Sans Pro" panose="020B0503030403020204" pitchFamily="34" charset="0"/>
                <a:cs typeface="Calibri" panose="020F0502020204030204" pitchFamily="34" charset="0"/>
              </a:rPr>
              <a:t> The student does not earn a passing grade in their course</a:t>
            </a:r>
          </a:p>
          <a:p>
            <a:pPr>
              <a:lnSpc>
                <a:spcPct val="100000"/>
              </a:lnSpc>
              <a:spcBef>
                <a:spcPts val="300"/>
              </a:spcBef>
              <a:buFont typeface="Wingdings" panose="05000000000000000000" pitchFamily="2" charset="2"/>
              <a:buChar char="v"/>
              <a:defRPr/>
            </a:pPr>
            <a:r>
              <a:rPr lang="en-US" dirty="0">
                <a:latin typeface="Source Sans Pro" panose="020B0503030403020204" pitchFamily="34" charset="0"/>
                <a:cs typeface="Calibri" panose="020F0502020204030204" pitchFamily="34" charset="0"/>
              </a:rPr>
              <a:t> The student withdraws after the no-fault deadline at the college</a:t>
            </a:r>
          </a:p>
          <a:p>
            <a:pPr>
              <a:lnSpc>
                <a:spcPct val="100000"/>
              </a:lnSpc>
              <a:spcBef>
                <a:spcPts val="300"/>
              </a:spcBef>
              <a:buFont typeface="Wingdings" panose="05000000000000000000" pitchFamily="2" charset="2"/>
              <a:buChar char="v"/>
              <a:defRPr/>
            </a:pPr>
            <a:endParaRPr lang="en-US" dirty="0">
              <a:latin typeface="Source Sans Pro" panose="020B0503030403020204" pitchFamily="34" charset="0"/>
              <a:cs typeface="Calibri" panose="020F0502020204030204" pitchFamily="34" charset="0"/>
            </a:endParaRPr>
          </a:p>
          <a:p>
            <a:pPr marL="0" indent="0">
              <a:lnSpc>
                <a:spcPct val="100000"/>
              </a:lnSpc>
              <a:spcBef>
                <a:spcPts val="300"/>
              </a:spcBef>
              <a:buFont typeface="Arial" panose="020B0604020202020204" pitchFamily="34" charset="0"/>
              <a:buNone/>
              <a:defRPr/>
            </a:pPr>
            <a:r>
              <a:rPr lang="en-US" sz="2600" i="1" dirty="0">
                <a:latin typeface="Source Sans Pro" panose="020B0503030403020204" pitchFamily="34" charset="0"/>
                <a:cs typeface="Calibri" panose="020F0502020204030204" pitchFamily="34" charset="0"/>
              </a:rPr>
              <a:t>NOTE: </a:t>
            </a:r>
            <a:r>
              <a:rPr lang="en-US" sz="2600" dirty="0">
                <a:latin typeface="Source Sans Pro" panose="020B0503030403020204" pitchFamily="34" charset="0"/>
                <a:cs typeface="Calibri" panose="020F0502020204030204" pitchFamily="34" charset="0"/>
              </a:rPr>
              <a:t>A student that is considered “economically disadvantaged” can not be asked to reimburse the cost of the course(s)</a:t>
            </a:r>
          </a:p>
          <a:p>
            <a:pPr>
              <a:defRPr/>
            </a:pPr>
            <a:endParaRPr lang="en-US" dirty="0"/>
          </a:p>
        </p:txBody>
      </p:sp>
      <p:sp>
        <p:nvSpPr>
          <p:cNvPr id="26628" name="TextBox 4">
            <a:extLst>
              <a:ext uri="{FF2B5EF4-FFF2-40B4-BE49-F238E27FC236}">
                <a16:creationId xmlns:a16="http://schemas.microsoft.com/office/drawing/2014/main" id="{BCD7B711-670B-4F2F-830D-ADA64AC46E60}"/>
              </a:ext>
            </a:extLst>
          </p:cNvPr>
          <p:cNvSpPr txBox="1">
            <a:spLocks noChangeArrowheads="1"/>
          </p:cNvSpPr>
          <p:nvPr/>
        </p:nvSpPr>
        <p:spPr bwMode="auto">
          <a:xfrm>
            <a:off x="2819400" y="6248400"/>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r>
              <a:rPr lang="en-US" altLang="en-US" sz="2000">
                <a:solidFill>
                  <a:srgbClr val="194174"/>
                </a:solidFill>
                <a:latin typeface="Source Sans Pro" panose="020B0503030403020204" pitchFamily="34" charset="0"/>
              </a:rPr>
              <a:t>ORC 3365.09, 3365.091; OAC 3333-1-65.13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A1054C49-49B1-4778-916E-2C854CB4494D}"/>
              </a:ext>
            </a:extLst>
          </p:cNvPr>
          <p:cNvSpPr>
            <a:spLocks noGrp="1" noChangeArrowheads="1"/>
          </p:cNvSpPr>
          <p:nvPr>
            <p:ph type="title"/>
          </p:nvPr>
        </p:nvSpPr>
        <p:spPr bwMode="auto">
          <a:xfrm>
            <a:off x="838200" y="609600"/>
            <a:ext cx="10515600"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a:solidFill>
                  <a:srgbClr val="194174"/>
                </a:solidFill>
                <a:latin typeface="Source Sans Pro Black" panose="020B0803030403020204" pitchFamily="34" charset="0"/>
              </a:rPr>
              <a:t>What are the consequences of underperforming?</a:t>
            </a:r>
            <a:endParaRPr lang="en-US" altLang="en-US" sz="3200">
              <a:solidFill>
                <a:srgbClr val="194174"/>
              </a:solidFill>
            </a:endParaRPr>
          </a:p>
        </p:txBody>
      </p:sp>
      <p:sp>
        <p:nvSpPr>
          <p:cNvPr id="3" name="Content Placeholder 2">
            <a:extLst>
              <a:ext uri="{FF2B5EF4-FFF2-40B4-BE49-F238E27FC236}">
                <a16:creationId xmlns:a16="http://schemas.microsoft.com/office/drawing/2014/main" id="{E926FF8F-1265-4E0A-80AD-6F6240B956AC}"/>
              </a:ext>
            </a:extLst>
          </p:cNvPr>
          <p:cNvSpPr>
            <a:spLocks noGrp="1"/>
          </p:cNvSpPr>
          <p:nvPr>
            <p:ph idx="1"/>
          </p:nvPr>
        </p:nvSpPr>
        <p:spPr>
          <a:xfrm>
            <a:off x="838200" y="1371600"/>
            <a:ext cx="10515600" cy="3889375"/>
          </a:xfrm>
        </p:spPr>
        <p:txBody>
          <a:bodyPr/>
          <a:lstStyle/>
          <a:p>
            <a:pPr marL="0" indent="0">
              <a:lnSpc>
                <a:spcPct val="100000"/>
              </a:lnSpc>
              <a:spcBef>
                <a:spcPts val="300"/>
              </a:spcBef>
              <a:buFont typeface="Arial" panose="020B0604020202020204" pitchFamily="34" charset="0"/>
              <a:buNone/>
              <a:defRPr/>
            </a:pPr>
            <a:r>
              <a:rPr lang="en-US" sz="3200" b="1" dirty="0">
                <a:latin typeface="Source Sans Pro" panose="020B0503030403020204" pitchFamily="34" charset="0"/>
                <a:cs typeface="Calibri" panose="020F0502020204030204" pitchFamily="34" charset="0"/>
              </a:rPr>
              <a:t>College Credit Plus Probation</a:t>
            </a:r>
          </a:p>
          <a:p>
            <a:pPr marL="0" indent="0">
              <a:lnSpc>
                <a:spcPct val="100000"/>
              </a:lnSpc>
              <a:spcBef>
                <a:spcPts val="300"/>
              </a:spcBef>
              <a:buFont typeface="Arial" panose="020B0604020202020204" pitchFamily="34" charset="0"/>
              <a:buNone/>
              <a:defRPr/>
            </a:pPr>
            <a:endParaRPr lang="en-US" sz="3200" b="1" dirty="0">
              <a:latin typeface="Source Sans Pro" panose="020B0503030403020204" pitchFamily="34" charset="0"/>
              <a:cs typeface="Calibri" panose="020F0502020204030204" pitchFamily="34" charset="0"/>
            </a:endParaRPr>
          </a:p>
          <a:p>
            <a:pPr>
              <a:lnSpc>
                <a:spcPct val="100000"/>
              </a:lnSpc>
              <a:spcBef>
                <a:spcPts val="300"/>
              </a:spcBef>
              <a:buFont typeface="Wingdings" panose="05000000000000000000" pitchFamily="2" charset="2"/>
              <a:buChar char="v"/>
              <a:defRPr/>
            </a:pPr>
            <a:r>
              <a:rPr lang="en-US" sz="3200" dirty="0">
                <a:latin typeface="Source Sans Pro" panose="020B0503030403020204" pitchFamily="34" charset="0"/>
                <a:cs typeface="Calibri" panose="020F0502020204030204" pitchFamily="34" charset="0"/>
              </a:rPr>
              <a:t>A student will be placed on CCP probation if:</a:t>
            </a:r>
          </a:p>
          <a:p>
            <a:pPr lvl="1">
              <a:spcBef>
                <a:spcPts val="300"/>
              </a:spcBef>
              <a:buFont typeface="Wingdings" panose="05000000000000000000" pitchFamily="2" charset="2"/>
              <a:buChar char="v"/>
              <a:defRPr/>
            </a:pPr>
            <a:r>
              <a:rPr lang="en-US" sz="2800" dirty="0">
                <a:latin typeface="Source Sans Pro" panose="020B0503030403020204" pitchFamily="34" charset="0"/>
                <a:cs typeface="Calibri" panose="020F0502020204030204" pitchFamily="34" charset="0"/>
              </a:rPr>
              <a:t>They earn less than a cumulative 2.0 GPA in CCP courses or </a:t>
            </a:r>
          </a:p>
          <a:p>
            <a:pPr lvl="1">
              <a:spcBef>
                <a:spcPts val="300"/>
              </a:spcBef>
              <a:buFont typeface="Wingdings" panose="05000000000000000000" pitchFamily="2" charset="2"/>
              <a:buChar char="v"/>
              <a:defRPr/>
            </a:pPr>
            <a:r>
              <a:rPr lang="en-US" sz="2800" dirty="0">
                <a:latin typeface="Source Sans Pro" panose="020B0503030403020204" pitchFamily="34" charset="0"/>
                <a:cs typeface="Calibri" panose="020F0502020204030204" pitchFamily="34" charset="0"/>
              </a:rPr>
              <a:t>They withdraw from 2 or more courses in one academic term</a:t>
            </a:r>
          </a:p>
          <a:p>
            <a:pPr>
              <a:defRPr/>
            </a:pPr>
            <a:endParaRPr lang="en-US" dirty="0"/>
          </a:p>
        </p:txBody>
      </p:sp>
      <p:sp>
        <p:nvSpPr>
          <p:cNvPr id="27652" name="TextBox 4">
            <a:extLst>
              <a:ext uri="{FF2B5EF4-FFF2-40B4-BE49-F238E27FC236}">
                <a16:creationId xmlns:a16="http://schemas.microsoft.com/office/drawing/2014/main" id="{91CCA151-662A-4473-A88E-4719CEB512EF}"/>
              </a:ext>
            </a:extLst>
          </p:cNvPr>
          <p:cNvSpPr txBox="1">
            <a:spLocks noChangeArrowheads="1"/>
          </p:cNvSpPr>
          <p:nvPr/>
        </p:nvSpPr>
        <p:spPr bwMode="auto">
          <a:xfrm>
            <a:off x="2895600" y="6323013"/>
            <a:ext cx="6096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r>
              <a:rPr lang="en-US" altLang="en-US" sz="1600">
                <a:solidFill>
                  <a:srgbClr val="194174"/>
                </a:solidFill>
                <a:latin typeface="Source Sans Pro" panose="020B0503030403020204" pitchFamily="34" charset="0"/>
              </a:rPr>
              <a:t>ORC 3365.09, 3365.091; OAC 3333-1-65.13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BB6BE787-4C1F-4211-B13F-78A436E4483D}"/>
              </a:ext>
            </a:extLst>
          </p:cNvPr>
          <p:cNvSpPr>
            <a:spLocks noGrp="1" noChangeArrowheads="1"/>
          </p:cNvSpPr>
          <p:nvPr>
            <p:ph type="title"/>
          </p:nvPr>
        </p:nvSpPr>
        <p:spPr bwMode="auto">
          <a:xfrm>
            <a:off x="838200" y="479425"/>
            <a:ext cx="10515600"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a:solidFill>
                  <a:srgbClr val="194174"/>
                </a:solidFill>
                <a:latin typeface="Source Sans Pro Black" panose="020B0803030403020204" pitchFamily="34" charset="0"/>
              </a:rPr>
              <a:t>What are the consequences of underperforming?</a:t>
            </a:r>
            <a:endParaRPr lang="en-US" altLang="en-US" sz="3200">
              <a:solidFill>
                <a:srgbClr val="194174"/>
              </a:solidFill>
            </a:endParaRPr>
          </a:p>
        </p:txBody>
      </p:sp>
      <p:sp>
        <p:nvSpPr>
          <p:cNvPr id="3" name="Content Placeholder 2">
            <a:extLst>
              <a:ext uri="{FF2B5EF4-FFF2-40B4-BE49-F238E27FC236}">
                <a16:creationId xmlns:a16="http://schemas.microsoft.com/office/drawing/2014/main" id="{1A1F5E3D-B092-4290-BA9E-BDE736C15685}"/>
              </a:ext>
            </a:extLst>
          </p:cNvPr>
          <p:cNvSpPr>
            <a:spLocks noGrp="1"/>
          </p:cNvSpPr>
          <p:nvPr>
            <p:ph idx="1"/>
          </p:nvPr>
        </p:nvSpPr>
        <p:spPr>
          <a:xfrm>
            <a:off x="838200" y="1371600"/>
            <a:ext cx="10515600" cy="3889375"/>
          </a:xfrm>
        </p:spPr>
        <p:txBody>
          <a:bodyPr/>
          <a:lstStyle/>
          <a:p>
            <a:pPr marL="0" indent="0">
              <a:spcBef>
                <a:spcPts val="300"/>
              </a:spcBef>
              <a:buFont typeface="Wingdings 3" charset="2"/>
              <a:buNone/>
              <a:defRPr/>
            </a:pPr>
            <a:r>
              <a:rPr lang="en-US" sz="3000" b="1" dirty="0">
                <a:latin typeface="Source Sans Pro" panose="020B0503030403020204" pitchFamily="34" charset="0"/>
                <a:cs typeface="Calibri" panose="020F0502020204030204" pitchFamily="34" charset="0"/>
              </a:rPr>
              <a:t>While on CCP Probation, the student: </a:t>
            </a:r>
          </a:p>
          <a:p>
            <a:pPr marL="0" indent="0">
              <a:spcBef>
                <a:spcPts val="300"/>
              </a:spcBef>
              <a:buFont typeface="Wingdings 3" charset="2"/>
              <a:buNone/>
              <a:defRPr/>
            </a:pPr>
            <a:endParaRPr lang="en-US" sz="3000" b="1" dirty="0">
              <a:latin typeface="Source Sans Pro" panose="020B0503030403020204" pitchFamily="34" charset="0"/>
              <a:cs typeface="Calibri" panose="020F0502020204030204" pitchFamily="34" charset="0"/>
            </a:endParaRPr>
          </a:p>
          <a:p>
            <a:pPr>
              <a:spcBef>
                <a:spcPts val="300"/>
              </a:spcBef>
              <a:buFont typeface="Wingdings" panose="05000000000000000000" pitchFamily="2" charset="2"/>
              <a:buChar char="v"/>
              <a:defRPr/>
            </a:pPr>
            <a:r>
              <a:rPr lang="en-US" dirty="0">
                <a:latin typeface="Source Sans Pro" panose="020B0503030403020204" pitchFamily="34" charset="0"/>
                <a:cs typeface="Calibri" panose="020F0502020204030204" pitchFamily="34" charset="0"/>
              </a:rPr>
              <a:t> May only enroll in one College Credit Plus course for one college term (semester or quarter)</a:t>
            </a:r>
          </a:p>
          <a:p>
            <a:pPr>
              <a:spcBef>
                <a:spcPts val="300"/>
              </a:spcBef>
              <a:buFont typeface="Wingdings" panose="05000000000000000000" pitchFamily="2" charset="2"/>
              <a:buChar char="v"/>
              <a:defRPr/>
            </a:pPr>
            <a:r>
              <a:rPr lang="en-US" dirty="0">
                <a:latin typeface="Source Sans Pro" panose="020B0503030403020204" pitchFamily="34" charset="0"/>
                <a:cs typeface="Calibri" panose="020F0502020204030204" pitchFamily="34" charset="0"/>
              </a:rPr>
              <a:t>May not enroll in a college course in the same subject in which student previously earned D, F, NC grade (or equivalent grade)</a:t>
            </a:r>
          </a:p>
          <a:p>
            <a:pPr>
              <a:spcBef>
                <a:spcPts val="300"/>
              </a:spcBef>
              <a:buFont typeface="Wingdings" panose="05000000000000000000" pitchFamily="2" charset="2"/>
              <a:buChar char="v"/>
              <a:defRPr/>
            </a:pPr>
            <a:r>
              <a:rPr lang="en-US" dirty="0">
                <a:latin typeface="Source Sans Pro" panose="020B0503030403020204" pitchFamily="34" charset="0"/>
                <a:cs typeface="Calibri" panose="020F0502020204030204" pitchFamily="34" charset="0"/>
              </a:rPr>
              <a:t>If students on CCP probation do not increase their CCP GPA to a 2.0 or above during the probation term, they will be placed on CCP Dismissal</a:t>
            </a:r>
          </a:p>
          <a:p>
            <a:pPr>
              <a:defRPr/>
            </a:pPr>
            <a:endParaRPr lang="en-US" dirty="0"/>
          </a:p>
        </p:txBody>
      </p:sp>
      <p:sp>
        <p:nvSpPr>
          <p:cNvPr id="28676" name="TextBox 4">
            <a:extLst>
              <a:ext uri="{FF2B5EF4-FFF2-40B4-BE49-F238E27FC236}">
                <a16:creationId xmlns:a16="http://schemas.microsoft.com/office/drawing/2014/main" id="{61705D08-17E9-4C47-ABEB-974FC1DC89AB}"/>
              </a:ext>
            </a:extLst>
          </p:cNvPr>
          <p:cNvSpPr txBox="1">
            <a:spLocks noChangeArrowheads="1"/>
          </p:cNvSpPr>
          <p:nvPr/>
        </p:nvSpPr>
        <p:spPr bwMode="auto">
          <a:xfrm>
            <a:off x="2667000" y="6324600"/>
            <a:ext cx="6096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r>
              <a:rPr lang="en-US" altLang="en-US" sz="1600">
                <a:solidFill>
                  <a:srgbClr val="194174"/>
                </a:solidFill>
                <a:latin typeface="Source Sans Pro" panose="020B0503030403020204" pitchFamily="34" charset="0"/>
              </a:rPr>
              <a:t>ORC 3365.09, 3365.091; OAC 3333-1-65.13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CE4888C8-5BB3-4505-A530-1F97B6A51287}"/>
              </a:ext>
            </a:extLst>
          </p:cNvPr>
          <p:cNvSpPr>
            <a:spLocks noGrp="1" noChangeArrowheads="1"/>
          </p:cNvSpPr>
          <p:nvPr>
            <p:ph type="title"/>
          </p:nvPr>
        </p:nvSpPr>
        <p:spPr bwMode="auto">
          <a:xfrm>
            <a:off x="838200" y="479425"/>
            <a:ext cx="10515600"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a:solidFill>
                  <a:srgbClr val="194174"/>
                </a:solidFill>
                <a:latin typeface="Source Sans Pro Black" panose="020B0803030403020204" pitchFamily="34" charset="0"/>
              </a:rPr>
              <a:t>What are the consequences of underperforming?</a:t>
            </a:r>
            <a:br>
              <a:rPr lang="en-US" altLang="en-US" sz="3200">
                <a:solidFill>
                  <a:srgbClr val="194174"/>
                </a:solidFill>
                <a:latin typeface="Source Sans Pro Black" panose="020B0803030403020204" pitchFamily="34" charset="0"/>
              </a:rPr>
            </a:br>
            <a:endParaRPr lang="en-US" altLang="en-US" sz="3200">
              <a:solidFill>
                <a:srgbClr val="194174"/>
              </a:solidFill>
            </a:endParaRPr>
          </a:p>
        </p:txBody>
      </p:sp>
      <p:sp>
        <p:nvSpPr>
          <p:cNvPr id="3" name="Content Placeholder 2">
            <a:extLst>
              <a:ext uri="{FF2B5EF4-FFF2-40B4-BE49-F238E27FC236}">
                <a16:creationId xmlns:a16="http://schemas.microsoft.com/office/drawing/2014/main" id="{5853B925-0CB6-4F50-BE47-628FDA1B6E67}"/>
              </a:ext>
            </a:extLst>
          </p:cNvPr>
          <p:cNvSpPr>
            <a:spLocks noGrp="1"/>
          </p:cNvSpPr>
          <p:nvPr>
            <p:ph idx="1"/>
          </p:nvPr>
        </p:nvSpPr>
        <p:spPr>
          <a:xfrm>
            <a:off x="838200" y="1295400"/>
            <a:ext cx="10515600" cy="3889375"/>
          </a:xfrm>
        </p:spPr>
        <p:txBody>
          <a:bodyPr/>
          <a:lstStyle/>
          <a:p>
            <a:pPr marL="0" indent="0">
              <a:lnSpc>
                <a:spcPct val="100000"/>
              </a:lnSpc>
              <a:spcBef>
                <a:spcPts val="300"/>
              </a:spcBef>
              <a:buFont typeface="Arial" panose="020B0604020202020204" pitchFamily="34" charset="0"/>
              <a:buNone/>
              <a:defRPr/>
            </a:pPr>
            <a:r>
              <a:rPr lang="en-US" sz="3500" b="1" dirty="0">
                <a:latin typeface="Source Sans Pro" panose="020B0503030403020204" pitchFamily="34" charset="0"/>
                <a:cs typeface="Calibri" panose="020F0502020204030204" pitchFamily="34" charset="0"/>
              </a:rPr>
              <a:t>College Credit Plus Dismissal</a:t>
            </a:r>
          </a:p>
          <a:p>
            <a:pPr marL="0" indent="0">
              <a:lnSpc>
                <a:spcPct val="100000"/>
              </a:lnSpc>
              <a:spcBef>
                <a:spcPts val="300"/>
              </a:spcBef>
              <a:buFont typeface="Arial" panose="020B0604020202020204" pitchFamily="34" charset="0"/>
              <a:buNone/>
              <a:defRPr/>
            </a:pPr>
            <a:endParaRPr lang="en-US" sz="3500" b="1" dirty="0">
              <a:latin typeface="Source Sans Pro" panose="020B0503030403020204" pitchFamily="34" charset="0"/>
              <a:cs typeface="Calibri" panose="020F0502020204030204" pitchFamily="34" charset="0"/>
            </a:endParaRPr>
          </a:p>
          <a:p>
            <a:pPr>
              <a:lnSpc>
                <a:spcPct val="100000"/>
              </a:lnSpc>
              <a:spcBef>
                <a:spcPts val="300"/>
              </a:spcBef>
              <a:buFont typeface="Wingdings" panose="05000000000000000000" pitchFamily="2" charset="2"/>
              <a:buChar char="v"/>
              <a:defRPr/>
            </a:pPr>
            <a:r>
              <a:rPr lang="en-US" dirty="0">
                <a:latin typeface="Source Sans Pro" panose="020B0503030403020204" pitchFamily="34" charset="0"/>
                <a:cs typeface="Calibri" panose="020F0502020204030204" pitchFamily="34" charset="0"/>
              </a:rPr>
              <a:t>If a student does not raise their grade during the probation term, they are dismissed from CCP</a:t>
            </a:r>
          </a:p>
          <a:p>
            <a:pPr>
              <a:lnSpc>
                <a:spcPct val="100000"/>
              </a:lnSpc>
              <a:spcBef>
                <a:spcPts val="300"/>
              </a:spcBef>
              <a:buFont typeface="Wingdings" panose="05000000000000000000" pitchFamily="2" charset="2"/>
              <a:buChar char="v"/>
              <a:defRPr/>
            </a:pPr>
            <a:r>
              <a:rPr lang="en-US" dirty="0">
                <a:latin typeface="Source Sans Pro" panose="020B0503030403020204" pitchFamily="34" charset="0"/>
                <a:cs typeface="Calibri" panose="020F0502020204030204" pitchFamily="34" charset="0"/>
              </a:rPr>
              <a:t>While on CCP Dismissal, students may not enroll in any College Credit Plus courses</a:t>
            </a:r>
          </a:p>
          <a:p>
            <a:pPr>
              <a:lnSpc>
                <a:spcPct val="100000"/>
              </a:lnSpc>
              <a:spcBef>
                <a:spcPts val="300"/>
              </a:spcBef>
              <a:buFont typeface="Wingdings" panose="05000000000000000000" pitchFamily="2" charset="2"/>
              <a:buChar char="v"/>
              <a:defRPr/>
            </a:pPr>
            <a:r>
              <a:rPr lang="en-US" dirty="0">
                <a:latin typeface="Source Sans Pro" panose="020B0503030403020204" pitchFamily="34" charset="0"/>
                <a:cs typeface="Calibri" panose="020F0502020204030204" pitchFamily="34" charset="0"/>
              </a:rPr>
              <a:t> A student can request (appeal) to be reinstated in the program</a:t>
            </a:r>
          </a:p>
          <a:p>
            <a:pPr>
              <a:defRPr/>
            </a:pPr>
            <a:endParaRPr lang="en-US" dirty="0"/>
          </a:p>
        </p:txBody>
      </p:sp>
      <p:sp>
        <p:nvSpPr>
          <p:cNvPr id="30724" name="TextBox 4">
            <a:extLst>
              <a:ext uri="{FF2B5EF4-FFF2-40B4-BE49-F238E27FC236}">
                <a16:creationId xmlns:a16="http://schemas.microsoft.com/office/drawing/2014/main" id="{51A14FDA-B826-44DF-B4F3-3568BF58B572}"/>
              </a:ext>
            </a:extLst>
          </p:cNvPr>
          <p:cNvSpPr txBox="1">
            <a:spLocks noChangeArrowheads="1"/>
          </p:cNvSpPr>
          <p:nvPr/>
        </p:nvSpPr>
        <p:spPr bwMode="auto">
          <a:xfrm>
            <a:off x="2895600" y="6324600"/>
            <a:ext cx="609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r>
              <a:rPr lang="en-US" altLang="en-US" sz="1800">
                <a:solidFill>
                  <a:srgbClr val="194174"/>
                </a:solidFill>
                <a:latin typeface="Source Sans Pro" panose="020B0503030403020204" pitchFamily="34" charset="0"/>
              </a:rPr>
              <a:t>ORC 3365.09, 3365.091; OAC 3333-1-65.13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4F784544-59B7-439B-84FF-6197A4139102}"/>
              </a:ext>
            </a:extLst>
          </p:cNvPr>
          <p:cNvSpPr>
            <a:spLocks noGrp="1" noChangeArrowheads="1"/>
          </p:cNvSpPr>
          <p:nvPr>
            <p:ph type="title"/>
          </p:nvPr>
        </p:nvSpPr>
        <p:spPr bwMode="auto">
          <a:xfrm>
            <a:off x="838200" y="479425"/>
            <a:ext cx="10515600"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a:solidFill>
                  <a:srgbClr val="194174"/>
                </a:solidFill>
                <a:latin typeface="Source Sans Pro Black" panose="020B0803030403020204" pitchFamily="34" charset="0"/>
              </a:rPr>
              <a:t>What are the consequences of underperforming?</a:t>
            </a:r>
            <a:endParaRPr lang="en-US" altLang="en-US" sz="3200">
              <a:solidFill>
                <a:srgbClr val="194174"/>
              </a:solidFill>
            </a:endParaRPr>
          </a:p>
        </p:txBody>
      </p:sp>
      <p:sp>
        <p:nvSpPr>
          <p:cNvPr id="3" name="Content Placeholder 2">
            <a:extLst>
              <a:ext uri="{FF2B5EF4-FFF2-40B4-BE49-F238E27FC236}">
                <a16:creationId xmlns:a16="http://schemas.microsoft.com/office/drawing/2014/main" id="{FFD72EBB-48F2-4356-A9B1-0604C4CD6616}"/>
              </a:ext>
            </a:extLst>
          </p:cNvPr>
          <p:cNvSpPr>
            <a:spLocks noGrp="1"/>
          </p:cNvSpPr>
          <p:nvPr>
            <p:ph idx="1"/>
          </p:nvPr>
        </p:nvSpPr>
        <p:spPr>
          <a:xfrm>
            <a:off x="838200" y="1295400"/>
            <a:ext cx="10515600" cy="3889375"/>
          </a:xfrm>
        </p:spPr>
        <p:txBody>
          <a:bodyPr/>
          <a:lstStyle/>
          <a:p>
            <a:pPr marL="0" indent="0">
              <a:lnSpc>
                <a:spcPct val="100000"/>
              </a:lnSpc>
              <a:spcBef>
                <a:spcPts val="300"/>
              </a:spcBef>
              <a:buFont typeface="Arial" panose="020B0604020202020204" pitchFamily="34" charset="0"/>
              <a:buNone/>
              <a:defRPr/>
            </a:pPr>
            <a:r>
              <a:rPr lang="en-US" sz="2400" b="1" dirty="0">
                <a:latin typeface="Source Sans Pro" panose="020B0503030403020204" pitchFamily="34" charset="0"/>
                <a:cs typeface="Calibri" panose="020F0502020204030204" pitchFamily="34" charset="0"/>
              </a:rPr>
              <a:t>Appeals for Underperformance:</a:t>
            </a:r>
          </a:p>
          <a:p>
            <a:pPr marL="0" indent="0">
              <a:lnSpc>
                <a:spcPct val="100000"/>
              </a:lnSpc>
              <a:spcBef>
                <a:spcPts val="300"/>
              </a:spcBef>
              <a:buFont typeface="Arial" panose="020B0604020202020204" pitchFamily="34" charset="0"/>
              <a:buNone/>
              <a:defRPr/>
            </a:pPr>
            <a:r>
              <a:rPr lang="en-US" sz="2400" dirty="0">
                <a:latin typeface="Source Sans Pro" panose="020B0503030403020204" pitchFamily="34" charset="0"/>
                <a:cs typeface="Calibri" panose="020F0502020204030204" pitchFamily="34" charset="0"/>
              </a:rPr>
              <a:t>CCP Probation: </a:t>
            </a:r>
          </a:p>
          <a:p>
            <a:pPr lvl="1">
              <a:spcBef>
                <a:spcPts val="300"/>
              </a:spcBef>
              <a:buFont typeface="Wingdings" panose="05000000000000000000" pitchFamily="2" charset="2"/>
              <a:buChar char="v"/>
              <a:defRPr/>
            </a:pPr>
            <a:r>
              <a:rPr lang="en-US" dirty="0">
                <a:latin typeface="Source Sans Pro" panose="020B0503030403020204" pitchFamily="34" charset="0"/>
                <a:cs typeface="Calibri" panose="020F0502020204030204" pitchFamily="34" charset="0"/>
              </a:rPr>
              <a:t>Student may appeal to take a course in the same subject in which they previously earned a non-passing grade or received no credit</a:t>
            </a:r>
          </a:p>
          <a:p>
            <a:pPr marL="457200" lvl="1" indent="0">
              <a:spcBef>
                <a:spcPts val="300"/>
              </a:spcBef>
              <a:buFont typeface="Arial" panose="020B0604020202020204" pitchFamily="34" charset="0"/>
              <a:buNone/>
              <a:defRPr/>
            </a:pPr>
            <a:endParaRPr lang="en-US" dirty="0">
              <a:latin typeface="Source Sans Pro" panose="020B0503030403020204" pitchFamily="34" charset="0"/>
              <a:cs typeface="Calibri" panose="020F0502020204030204" pitchFamily="34" charset="0"/>
            </a:endParaRPr>
          </a:p>
          <a:p>
            <a:pPr>
              <a:spcBef>
                <a:spcPts val="300"/>
              </a:spcBef>
              <a:buFont typeface="Wingdings" panose="05000000000000000000" pitchFamily="2" charset="2"/>
              <a:buChar char="v"/>
              <a:defRPr/>
            </a:pPr>
            <a:r>
              <a:rPr lang="en-US" sz="2400" b="1" dirty="0">
                <a:latin typeface="Source Sans Pro" panose="020B0503030403020204" pitchFamily="34" charset="0"/>
                <a:cs typeface="Calibri" panose="020F0502020204030204" pitchFamily="34" charset="0"/>
              </a:rPr>
              <a:t> </a:t>
            </a:r>
            <a:r>
              <a:rPr lang="en-US" sz="2400" dirty="0">
                <a:latin typeface="Source Sans Pro" panose="020B0503030403020204" pitchFamily="34" charset="0"/>
                <a:cs typeface="Calibri" panose="020F0502020204030204" pitchFamily="34" charset="0"/>
              </a:rPr>
              <a:t>CCP Dismissal: </a:t>
            </a:r>
          </a:p>
          <a:p>
            <a:pPr lvl="1">
              <a:spcBef>
                <a:spcPts val="300"/>
              </a:spcBef>
              <a:buFont typeface="Wingdings" panose="05000000000000000000" pitchFamily="2" charset="2"/>
              <a:buChar char="v"/>
              <a:defRPr/>
            </a:pPr>
            <a:r>
              <a:rPr lang="en-US" dirty="0">
                <a:latin typeface="Source Sans Pro" panose="020B0503030403020204" pitchFamily="34" charset="0"/>
                <a:cs typeface="Calibri" panose="020F0502020204030204" pitchFamily="34" charset="0"/>
              </a:rPr>
              <a:t>Within 5 days of being dismissed, the student may submit an appeal to the secondary school to appeal CCP Dismissal or the student may appeal at the end of the CCP Dismissal semester</a:t>
            </a:r>
          </a:p>
          <a:p>
            <a:pPr marL="457200" indent="-457200">
              <a:lnSpc>
                <a:spcPct val="100000"/>
              </a:lnSpc>
              <a:spcBef>
                <a:spcPts val="300"/>
              </a:spcBef>
              <a:defRPr/>
            </a:pPr>
            <a:endParaRPr lang="en-US" sz="2400" dirty="0">
              <a:latin typeface="Source Sans Pro" panose="020B0503030403020204" pitchFamily="34" charset="0"/>
              <a:cs typeface="Calibri" panose="020F0502020204030204" pitchFamily="34" charset="0"/>
            </a:endParaRPr>
          </a:p>
          <a:p>
            <a:pPr marL="0" indent="0">
              <a:lnSpc>
                <a:spcPct val="100000"/>
              </a:lnSpc>
              <a:spcBef>
                <a:spcPts val="300"/>
              </a:spcBef>
              <a:buFont typeface="Arial" panose="020B0604020202020204" pitchFamily="34" charset="0"/>
              <a:buNone/>
              <a:defRPr/>
            </a:pPr>
            <a:r>
              <a:rPr lang="en-US" sz="2400" i="1" dirty="0">
                <a:latin typeface="Source Sans Pro" panose="020B0503030403020204" pitchFamily="34" charset="0"/>
                <a:cs typeface="Calibri" panose="020F0502020204030204" pitchFamily="34" charset="0"/>
              </a:rPr>
              <a:t>Note: </a:t>
            </a:r>
            <a:r>
              <a:rPr lang="en-US" sz="2400" dirty="0">
                <a:latin typeface="Source Sans Pro" panose="020B0503030403020204" pitchFamily="34" charset="0"/>
                <a:cs typeface="Calibri" panose="020F0502020204030204" pitchFamily="34" charset="0"/>
              </a:rPr>
              <a:t>Each school district must have a policy describing the process for appeals</a:t>
            </a:r>
          </a:p>
          <a:p>
            <a:pPr>
              <a:defRPr/>
            </a:pPr>
            <a:endParaRPr lang="en-US" dirty="0"/>
          </a:p>
        </p:txBody>
      </p:sp>
      <p:sp>
        <p:nvSpPr>
          <p:cNvPr id="31748" name="TextBox 4">
            <a:extLst>
              <a:ext uri="{FF2B5EF4-FFF2-40B4-BE49-F238E27FC236}">
                <a16:creationId xmlns:a16="http://schemas.microsoft.com/office/drawing/2014/main" id="{7904B328-4B41-4D41-A02F-F3ABB47156D5}"/>
              </a:ext>
            </a:extLst>
          </p:cNvPr>
          <p:cNvSpPr txBox="1">
            <a:spLocks noChangeArrowheads="1"/>
          </p:cNvSpPr>
          <p:nvPr/>
        </p:nvSpPr>
        <p:spPr bwMode="auto">
          <a:xfrm>
            <a:off x="2743200" y="6343650"/>
            <a:ext cx="6096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r>
              <a:rPr lang="en-US" altLang="en-US" sz="1600">
                <a:solidFill>
                  <a:srgbClr val="194174"/>
                </a:solidFill>
                <a:latin typeface="Source Sans Pro" panose="020B0503030403020204" pitchFamily="34" charset="0"/>
              </a:rPr>
              <a:t>ORC 3365.09, 3365.091; OAC 3333-1-65.13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746014D9-4DC4-45D2-958F-895A4453F298}"/>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solidFill>
                  <a:srgbClr val="194174"/>
                </a:solidFill>
                <a:latin typeface="Source Sans Pro Black" panose="020B0803030403020204" pitchFamily="34" charset="0"/>
              </a:rPr>
              <a:t>What is College Credit Plus?</a:t>
            </a:r>
            <a:endParaRPr lang="en-US" altLang="en-US">
              <a:solidFill>
                <a:srgbClr val="194174"/>
              </a:solidFill>
            </a:endParaRPr>
          </a:p>
        </p:txBody>
      </p:sp>
      <p:sp>
        <p:nvSpPr>
          <p:cNvPr id="6147" name="Content Placeholder 2">
            <a:extLst>
              <a:ext uri="{FF2B5EF4-FFF2-40B4-BE49-F238E27FC236}">
                <a16:creationId xmlns:a16="http://schemas.microsoft.com/office/drawing/2014/main" id="{D4F6D9FA-2F7E-4752-937D-1F77CAE63839}"/>
              </a:ext>
            </a:extLst>
          </p:cNvPr>
          <p:cNvSpPr>
            <a:spLocks noGrp="1" noChangeArrowheads="1"/>
          </p:cNvSpPr>
          <p:nvPr>
            <p:ph idx="1"/>
          </p:nvPr>
        </p:nvSpPr>
        <p:spPr bwMode="auto">
          <a:xfrm>
            <a:off x="838200" y="1371600"/>
            <a:ext cx="10515600" cy="3889375"/>
          </a:xfrm>
        </p:spPr>
        <p:txBody>
          <a:bodyPr vert="horz" wrap="square" lIns="91440" tIns="45720" rIns="91440" bIns="45720" numCol="1" anchor="t" anchorCtr="0" compatLnSpc="1">
            <a:prstTxWarp prst="textNoShape">
              <a:avLst/>
            </a:prstTxWarp>
          </a:bodyPr>
          <a:lstStyle/>
          <a:p>
            <a:pPr marL="0" indent="0">
              <a:lnSpc>
                <a:spcPct val="100000"/>
              </a:lnSpc>
              <a:spcBef>
                <a:spcPts val="1200"/>
              </a:spcBef>
              <a:buFont typeface="Arial" panose="020B0604020202020204" pitchFamily="34" charset="0"/>
              <a:buNone/>
              <a:defRPr/>
            </a:pPr>
            <a:r>
              <a:rPr lang="en-US" sz="3200" dirty="0">
                <a:latin typeface="Source Sans Pro Black" panose="020B0803030403020204" pitchFamily="34" charset="0"/>
                <a:cs typeface="Calibri" panose="020F0502020204030204" pitchFamily="34" charset="0"/>
              </a:rPr>
              <a:t>College Credit Plus is Ohio’s dual credit program </a:t>
            </a:r>
            <a:endParaRPr lang="en-US" sz="800" b="1" dirty="0">
              <a:latin typeface="Source Sans Pro" panose="020B0503030403020204" pitchFamily="34" charset="0"/>
              <a:cs typeface="Calibri" panose="020F0502020204030204" pitchFamily="34" charset="0"/>
            </a:endParaRPr>
          </a:p>
          <a:p>
            <a:pPr lvl="1">
              <a:spcBef>
                <a:spcPts val="1200"/>
              </a:spcBef>
              <a:buFont typeface="Wingdings" panose="05000000000000000000" pitchFamily="2" charset="2"/>
              <a:buChar char="v"/>
              <a:defRPr/>
            </a:pPr>
            <a:r>
              <a:rPr lang="en-US" sz="2800" dirty="0">
                <a:latin typeface="Source Sans Pro" panose="020B0503030403020204" pitchFamily="34" charset="0"/>
                <a:cs typeface="Calibri" panose="020F0502020204030204" pitchFamily="34" charset="0"/>
              </a:rPr>
              <a:t>Students can earn high school and college credit at the same time</a:t>
            </a:r>
            <a:endParaRPr lang="en-US" sz="700" dirty="0">
              <a:latin typeface="Source Sans Pro" panose="020B0503030403020204" pitchFamily="34" charset="0"/>
              <a:cs typeface="Calibri" panose="020F0502020204030204" pitchFamily="34" charset="0"/>
            </a:endParaRPr>
          </a:p>
          <a:p>
            <a:pPr lvl="1">
              <a:spcBef>
                <a:spcPts val="1200"/>
              </a:spcBef>
              <a:buFont typeface="Wingdings" panose="05000000000000000000" pitchFamily="2" charset="2"/>
              <a:buChar char="v"/>
              <a:defRPr/>
            </a:pPr>
            <a:r>
              <a:rPr lang="en-US" sz="2800" dirty="0">
                <a:latin typeface="Source Sans Pro" panose="020B0503030403020204" pitchFamily="34" charset="0"/>
                <a:cs typeface="Calibri" panose="020F0502020204030204" pitchFamily="34" charset="0"/>
              </a:rPr>
              <a:t>Ohio residents in grades 7-12; enrolled at a public/private high school or homeschooled</a:t>
            </a:r>
          </a:p>
          <a:p>
            <a:pPr lvl="1">
              <a:spcBef>
                <a:spcPts val="1200"/>
              </a:spcBef>
              <a:buFont typeface="Wingdings" panose="05000000000000000000" pitchFamily="2" charset="2"/>
              <a:buChar char="v"/>
              <a:defRPr/>
            </a:pPr>
            <a:r>
              <a:rPr lang="en-US" sz="2800" dirty="0">
                <a:latin typeface="Source Sans Pro" panose="020B0503030403020204" pitchFamily="34" charset="0"/>
                <a:cs typeface="Calibri" panose="020F0502020204030204" pitchFamily="34" charset="0"/>
              </a:rPr>
              <a:t>Take a variety of courses at any public and participating private college in Ohio</a:t>
            </a:r>
          </a:p>
          <a:p>
            <a:pPr lvl="1">
              <a:spcBef>
                <a:spcPts val="1200"/>
              </a:spcBef>
              <a:buFont typeface="Wingdings" panose="05000000000000000000" pitchFamily="2" charset="2"/>
              <a:buChar char="v"/>
              <a:defRPr/>
            </a:pPr>
            <a:r>
              <a:rPr lang="en-US" sz="2600" dirty="0">
                <a:latin typeface="Source Sans Pro" panose="020B0503030403020204" pitchFamily="34" charset="0"/>
                <a:cs typeface="Calibri" panose="020F0502020204030204" pitchFamily="34" charset="0"/>
              </a:rPr>
              <a:t>Courses held at the high school, on a college campus, or online</a:t>
            </a:r>
          </a:p>
          <a:p>
            <a:pPr eaLnBrk="1" hangingPunct="1">
              <a:defRPr/>
            </a:pPr>
            <a:endParaRPr lang="en-US" altLang="en-US" dirty="0"/>
          </a:p>
        </p:txBody>
      </p:sp>
      <p:sp>
        <p:nvSpPr>
          <p:cNvPr id="6148" name="TextBox 2">
            <a:extLst>
              <a:ext uri="{FF2B5EF4-FFF2-40B4-BE49-F238E27FC236}">
                <a16:creationId xmlns:a16="http://schemas.microsoft.com/office/drawing/2014/main" id="{A10FC898-4CA9-4399-8861-534119F9C6CD}"/>
              </a:ext>
            </a:extLst>
          </p:cNvPr>
          <p:cNvSpPr txBox="1">
            <a:spLocks noChangeArrowheads="1"/>
          </p:cNvSpPr>
          <p:nvPr/>
        </p:nvSpPr>
        <p:spPr bwMode="auto">
          <a:xfrm>
            <a:off x="2514600" y="6292850"/>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r>
              <a:rPr lang="en-US" altLang="en-US" sz="2000">
                <a:solidFill>
                  <a:srgbClr val="194174"/>
                </a:solidFill>
                <a:latin typeface="Source Sans Pro" panose="020B0503030403020204" pitchFamily="34" charset="0"/>
              </a:rPr>
              <a:t>ORC 3365.02, ORC 3365.03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F14CAAAD-E214-4B6D-9361-9D15EA91E78E}"/>
              </a:ext>
            </a:extLst>
          </p:cNvPr>
          <p:cNvSpPr>
            <a:spLocks noGrp="1" noChangeArrowheads="1"/>
          </p:cNvSpPr>
          <p:nvPr>
            <p:ph type="title"/>
          </p:nvPr>
        </p:nvSpPr>
        <p:spPr bwMode="auto">
          <a:xfrm>
            <a:off x="838200" y="479425"/>
            <a:ext cx="10515600"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a:solidFill>
                  <a:srgbClr val="194174"/>
                </a:solidFill>
                <a:latin typeface="Source Sans Pro Black" panose="020B0803030403020204" pitchFamily="34" charset="0"/>
              </a:rPr>
              <a:t>What are the consequences of underperforming?</a:t>
            </a:r>
            <a:endParaRPr lang="en-US" altLang="en-US" sz="3200">
              <a:solidFill>
                <a:srgbClr val="194174"/>
              </a:solidFill>
            </a:endParaRPr>
          </a:p>
        </p:txBody>
      </p:sp>
      <p:sp>
        <p:nvSpPr>
          <p:cNvPr id="3" name="Content Placeholder 2">
            <a:extLst>
              <a:ext uri="{FF2B5EF4-FFF2-40B4-BE49-F238E27FC236}">
                <a16:creationId xmlns:a16="http://schemas.microsoft.com/office/drawing/2014/main" id="{9AE4461A-AE3E-421F-8CE7-639734A32CF5}"/>
              </a:ext>
            </a:extLst>
          </p:cNvPr>
          <p:cNvSpPr>
            <a:spLocks noGrp="1"/>
          </p:cNvSpPr>
          <p:nvPr>
            <p:ph idx="1"/>
          </p:nvPr>
        </p:nvSpPr>
        <p:spPr>
          <a:xfrm>
            <a:off x="838200" y="1371600"/>
            <a:ext cx="10515600" cy="3889375"/>
          </a:xfrm>
        </p:spPr>
        <p:txBody>
          <a:bodyPr/>
          <a:lstStyle/>
          <a:p>
            <a:pPr marL="0" indent="0">
              <a:spcBef>
                <a:spcPts val="300"/>
              </a:spcBef>
              <a:buFont typeface="Arial" panose="020B0604020202020204" pitchFamily="34" charset="0"/>
              <a:buNone/>
              <a:defRPr/>
            </a:pPr>
            <a:r>
              <a:rPr lang="en-US" sz="3200" b="1" dirty="0">
                <a:latin typeface="Source Sans Pro" panose="020B0503030403020204" pitchFamily="34" charset="0"/>
                <a:cs typeface="Calibri" panose="020F0502020204030204" pitchFamily="34" charset="0"/>
              </a:rPr>
              <a:t>After HS Graduation: </a:t>
            </a:r>
          </a:p>
          <a:p>
            <a:pPr marL="0" indent="0">
              <a:spcBef>
                <a:spcPts val="300"/>
              </a:spcBef>
              <a:buFont typeface="Arial" panose="020B0604020202020204" pitchFamily="34" charset="0"/>
              <a:buNone/>
              <a:defRPr/>
            </a:pPr>
            <a:endParaRPr lang="en-US" sz="3200" b="1" dirty="0">
              <a:latin typeface="Source Sans Pro" panose="020B0503030403020204" pitchFamily="34" charset="0"/>
              <a:cs typeface="Calibri" panose="020F0502020204030204" pitchFamily="34" charset="0"/>
            </a:endParaRPr>
          </a:p>
          <a:p>
            <a:pPr>
              <a:spcBef>
                <a:spcPts val="300"/>
              </a:spcBef>
              <a:buFont typeface="Wingdings" panose="05000000000000000000" pitchFamily="2" charset="2"/>
              <a:buChar char="v"/>
              <a:defRPr/>
            </a:pPr>
            <a:r>
              <a:rPr lang="en-US" dirty="0">
                <a:latin typeface="Source Sans Pro" panose="020B0503030403020204" pitchFamily="34" charset="0"/>
                <a:cs typeface="Calibri" panose="020F0502020204030204" pitchFamily="34" charset="0"/>
              </a:rPr>
              <a:t>Grades earned in CCP will remain on students’ college transcripts permanently</a:t>
            </a:r>
          </a:p>
          <a:p>
            <a:pPr>
              <a:lnSpc>
                <a:spcPct val="100000"/>
              </a:lnSpc>
              <a:spcBef>
                <a:spcPts val="300"/>
              </a:spcBef>
              <a:buFont typeface="Wingdings" panose="05000000000000000000" pitchFamily="2" charset="2"/>
              <a:buChar char="v"/>
              <a:defRPr/>
            </a:pPr>
            <a:r>
              <a:rPr lang="en-US" dirty="0">
                <a:latin typeface="Source Sans Pro" panose="020B0503030403020204" pitchFamily="34" charset="0"/>
                <a:cs typeface="Calibri" panose="020F0502020204030204" pitchFamily="34" charset="0"/>
              </a:rPr>
              <a:t>If students fail or withdraw often, future financial aid may be also impacted negatively </a:t>
            </a:r>
          </a:p>
          <a:p>
            <a:pPr marL="781200" lvl="1" indent="-457200">
              <a:spcBef>
                <a:spcPts val="300"/>
              </a:spcBef>
              <a:buFont typeface="Wingdings" panose="05000000000000000000" pitchFamily="2" charset="2"/>
              <a:buChar char="v"/>
              <a:defRPr/>
            </a:pPr>
            <a:r>
              <a:rPr lang="en-US" sz="2800" dirty="0">
                <a:latin typeface="Source Sans Pro" panose="020B0503030403020204" pitchFamily="34" charset="0"/>
                <a:cs typeface="Calibri" panose="020F0502020204030204" pitchFamily="34" charset="0"/>
              </a:rPr>
              <a:t>Satisfactory Academic Progress (SAP) is a requirement for financial aid</a:t>
            </a:r>
          </a:p>
          <a:p>
            <a:pPr marL="781200" lvl="1" indent="-457200">
              <a:spcBef>
                <a:spcPts val="300"/>
              </a:spcBef>
              <a:buFont typeface="Wingdings" panose="05000000000000000000" pitchFamily="2" charset="2"/>
              <a:buChar char="v"/>
              <a:defRPr/>
            </a:pPr>
            <a:r>
              <a:rPr lang="en-US" sz="2800" dirty="0">
                <a:latin typeface="Source Sans Pro" panose="020B0503030403020204" pitchFamily="34" charset="0"/>
                <a:cs typeface="Calibri" panose="020F0502020204030204" pitchFamily="34" charset="0"/>
              </a:rPr>
              <a:t>Standards vary by institution</a:t>
            </a:r>
          </a:p>
          <a:p>
            <a:pPr>
              <a:defRPr/>
            </a:pPr>
            <a:endParaRPr lang="en-US" dirty="0"/>
          </a:p>
        </p:txBody>
      </p:sp>
      <p:sp>
        <p:nvSpPr>
          <p:cNvPr id="32772" name="TextBox 4">
            <a:extLst>
              <a:ext uri="{FF2B5EF4-FFF2-40B4-BE49-F238E27FC236}">
                <a16:creationId xmlns:a16="http://schemas.microsoft.com/office/drawing/2014/main" id="{6A9591A2-E293-43FE-BD0B-79E36D57C526}"/>
              </a:ext>
            </a:extLst>
          </p:cNvPr>
          <p:cNvSpPr txBox="1">
            <a:spLocks noChangeArrowheads="1"/>
          </p:cNvSpPr>
          <p:nvPr/>
        </p:nvSpPr>
        <p:spPr bwMode="auto">
          <a:xfrm>
            <a:off x="2514600" y="6324600"/>
            <a:ext cx="6096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r>
              <a:rPr lang="en-US" altLang="en-US" sz="1600">
                <a:solidFill>
                  <a:srgbClr val="194174"/>
                </a:solidFill>
                <a:latin typeface="Source Sans Pro" panose="020B0503030403020204" pitchFamily="34" charset="0"/>
              </a:rPr>
              <a:t>ORC 3365.09, 3365.091; OAC 3333-1-65.13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213467FA-F98B-4213-9D90-108F8A153389}"/>
              </a:ext>
            </a:extLst>
          </p:cNvPr>
          <p:cNvSpPr>
            <a:spLocks noGrp="1" noChangeArrowheads="1"/>
          </p:cNvSpPr>
          <p:nvPr>
            <p:ph type="title"/>
          </p:nvPr>
        </p:nvSpPr>
        <p:spPr bwMode="auto">
          <a:xfrm>
            <a:off x="838200" y="479425"/>
            <a:ext cx="10515600"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194174"/>
                </a:solidFill>
                <a:latin typeface="Source Sans Pro Black" panose="020B0803030403020204" pitchFamily="34" charset="0"/>
              </a:rPr>
              <a:t>What are the expenses for College Credit Plus?</a:t>
            </a:r>
            <a:endParaRPr lang="en-US" altLang="en-US" sz="3600">
              <a:solidFill>
                <a:srgbClr val="194174"/>
              </a:solidFill>
            </a:endParaRPr>
          </a:p>
        </p:txBody>
      </p:sp>
      <p:sp>
        <p:nvSpPr>
          <p:cNvPr id="3" name="Content Placeholder 2">
            <a:extLst>
              <a:ext uri="{FF2B5EF4-FFF2-40B4-BE49-F238E27FC236}">
                <a16:creationId xmlns:a16="http://schemas.microsoft.com/office/drawing/2014/main" id="{E113A801-532C-49A2-8F3D-8B8A1AEA8987}"/>
              </a:ext>
            </a:extLst>
          </p:cNvPr>
          <p:cNvSpPr>
            <a:spLocks noGrp="1"/>
          </p:cNvSpPr>
          <p:nvPr>
            <p:ph idx="1"/>
          </p:nvPr>
        </p:nvSpPr>
        <p:spPr>
          <a:xfrm>
            <a:off x="838200" y="1295400"/>
            <a:ext cx="10515600" cy="3889375"/>
          </a:xfrm>
        </p:spPr>
        <p:txBody>
          <a:bodyPr/>
          <a:lstStyle/>
          <a:p>
            <a:pPr marL="0" indent="0">
              <a:lnSpc>
                <a:spcPct val="100000"/>
              </a:lnSpc>
              <a:spcBef>
                <a:spcPts val="300"/>
              </a:spcBef>
              <a:buFont typeface="Arial" panose="020B0604020202020204" pitchFamily="34" charset="0"/>
              <a:buNone/>
              <a:defRPr/>
            </a:pPr>
            <a:r>
              <a:rPr lang="en-US" sz="3200" b="1" dirty="0">
                <a:latin typeface="Source Sans Pro" panose="020B0503030403020204" pitchFamily="34" charset="0"/>
                <a:cs typeface="Calibri" panose="020F0502020204030204" pitchFamily="34" charset="0"/>
              </a:rPr>
              <a:t>Option A:</a:t>
            </a:r>
          </a:p>
          <a:p>
            <a:pPr marL="0" indent="0">
              <a:lnSpc>
                <a:spcPct val="100000"/>
              </a:lnSpc>
              <a:spcBef>
                <a:spcPts val="300"/>
              </a:spcBef>
              <a:buFont typeface="Arial" panose="020B0604020202020204" pitchFamily="34" charset="0"/>
              <a:buNone/>
              <a:defRPr/>
            </a:pPr>
            <a:endParaRPr lang="en-US" sz="3200" b="1" dirty="0">
              <a:latin typeface="Source Sans Pro" panose="020B0503030403020204" pitchFamily="34" charset="0"/>
              <a:cs typeface="Calibri" panose="020F0502020204030204" pitchFamily="34" charset="0"/>
            </a:endParaRPr>
          </a:p>
          <a:p>
            <a:pPr>
              <a:lnSpc>
                <a:spcPct val="100000"/>
              </a:lnSpc>
              <a:spcBef>
                <a:spcPts val="300"/>
              </a:spcBef>
              <a:buFont typeface="Wingdings" panose="05000000000000000000" pitchFamily="2" charset="2"/>
              <a:buChar char="v"/>
              <a:defRPr/>
            </a:pPr>
            <a:r>
              <a:rPr lang="en-US" dirty="0">
                <a:latin typeface="Source Sans Pro" panose="020B0503030403020204" pitchFamily="34" charset="0"/>
                <a:cs typeface="Calibri" panose="020F0502020204030204" pitchFamily="34" charset="0"/>
              </a:rPr>
              <a:t>The family/student can choose to self-pay for college courses at the standard rate of tuition, fees, and textbooks</a:t>
            </a:r>
          </a:p>
          <a:p>
            <a:pPr lvl="1">
              <a:spcBef>
                <a:spcPts val="300"/>
              </a:spcBef>
              <a:buFont typeface="Wingdings" panose="05000000000000000000" pitchFamily="2" charset="2"/>
              <a:buChar char="v"/>
              <a:defRPr/>
            </a:pPr>
            <a:r>
              <a:rPr lang="en-US" sz="2600" dirty="0">
                <a:latin typeface="Source Sans Pro" panose="020B0503030403020204" pitchFamily="34" charset="0"/>
                <a:cs typeface="Calibri" panose="020F0502020204030204" pitchFamily="34" charset="0"/>
              </a:rPr>
              <a:t>Students/families should arrange a plan for payment with the college or university</a:t>
            </a:r>
          </a:p>
          <a:p>
            <a:pPr>
              <a:lnSpc>
                <a:spcPct val="100000"/>
              </a:lnSpc>
              <a:spcBef>
                <a:spcPts val="300"/>
              </a:spcBef>
              <a:buFont typeface="Wingdings" panose="05000000000000000000" pitchFamily="2" charset="2"/>
              <a:buChar char="v"/>
              <a:defRPr/>
            </a:pPr>
            <a:r>
              <a:rPr lang="en-US" dirty="0">
                <a:latin typeface="Source Sans Pro" panose="020B0503030403020204" pitchFamily="34" charset="0"/>
                <a:cs typeface="Calibri" panose="020F0502020204030204" pitchFamily="34" charset="0"/>
              </a:rPr>
              <a:t>Students can choose to earn college credit and high school credit OR only college credit </a:t>
            </a:r>
          </a:p>
          <a:p>
            <a:pPr lvl="1">
              <a:spcBef>
                <a:spcPts val="300"/>
              </a:spcBef>
              <a:buFont typeface="Wingdings" panose="05000000000000000000" pitchFamily="2" charset="2"/>
              <a:buChar char="v"/>
              <a:defRPr/>
            </a:pPr>
            <a:r>
              <a:rPr lang="en-US" sz="2600" dirty="0">
                <a:latin typeface="Source Sans Pro" panose="020B0503030403020204" pitchFamily="34" charset="0"/>
                <a:cs typeface="Calibri" panose="020F0502020204030204" pitchFamily="34" charset="0"/>
              </a:rPr>
              <a:t>Students must inform the school of their choice of credit for courses</a:t>
            </a:r>
          </a:p>
          <a:p>
            <a:pPr>
              <a:defRPr/>
            </a:pPr>
            <a:endParaRPr lang="en-US" dirty="0"/>
          </a:p>
        </p:txBody>
      </p:sp>
      <p:sp>
        <p:nvSpPr>
          <p:cNvPr id="33796" name="TextBox 4">
            <a:extLst>
              <a:ext uri="{FF2B5EF4-FFF2-40B4-BE49-F238E27FC236}">
                <a16:creationId xmlns:a16="http://schemas.microsoft.com/office/drawing/2014/main" id="{DD422C97-72AB-483D-AA71-E35B5EAD628A}"/>
              </a:ext>
            </a:extLst>
          </p:cNvPr>
          <p:cNvSpPr txBox="1">
            <a:spLocks noChangeArrowheads="1"/>
          </p:cNvSpPr>
          <p:nvPr/>
        </p:nvSpPr>
        <p:spPr bwMode="auto">
          <a:xfrm>
            <a:off x="2819400" y="6324600"/>
            <a:ext cx="6096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r>
              <a:rPr lang="en-US" altLang="en-US" sz="1600">
                <a:solidFill>
                  <a:srgbClr val="194174"/>
                </a:solidFill>
                <a:latin typeface="Source Sans Pro" panose="020B0503030403020204" pitchFamily="34" charset="0"/>
              </a:rPr>
              <a:t>ORC 3365.06</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60652107-313B-437E-AED3-1022B9D06AC0}"/>
              </a:ext>
            </a:extLst>
          </p:cNvPr>
          <p:cNvSpPr>
            <a:spLocks noGrp="1" noChangeArrowheads="1"/>
          </p:cNvSpPr>
          <p:nvPr>
            <p:ph type="title"/>
          </p:nvPr>
        </p:nvSpPr>
        <p:spPr bwMode="auto">
          <a:xfrm>
            <a:off x="838200" y="474663"/>
            <a:ext cx="10515600" cy="1325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194174"/>
                </a:solidFill>
                <a:latin typeface="Source Sans Pro Black" panose="020B0803030403020204" pitchFamily="34" charset="0"/>
              </a:rPr>
              <a:t>What are the expenses for College Credit Plus?</a:t>
            </a:r>
            <a:endParaRPr lang="en-US" altLang="en-US" sz="3600">
              <a:solidFill>
                <a:srgbClr val="194174"/>
              </a:solidFill>
            </a:endParaRPr>
          </a:p>
        </p:txBody>
      </p:sp>
      <p:sp>
        <p:nvSpPr>
          <p:cNvPr id="3" name="Content Placeholder 2">
            <a:extLst>
              <a:ext uri="{FF2B5EF4-FFF2-40B4-BE49-F238E27FC236}">
                <a16:creationId xmlns:a16="http://schemas.microsoft.com/office/drawing/2014/main" id="{38E22BEA-530F-468C-B6BA-18A521A2021C}"/>
              </a:ext>
            </a:extLst>
          </p:cNvPr>
          <p:cNvSpPr>
            <a:spLocks noGrp="1"/>
          </p:cNvSpPr>
          <p:nvPr>
            <p:ph idx="1"/>
          </p:nvPr>
        </p:nvSpPr>
        <p:spPr>
          <a:xfrm>
            <a:off x="838200" y="1295400"/>
            <a:ext cx="10515600" cy="3889375"/>
          </a:xfrm>
        </p:spPr>
        <p:txBody>
          <a:bodyPr/>
          <a:lstStyle/>
          <a:p>
            <a:pPr marL="0" indent="0">
              <a:lnSpc>
                <a:spcPct val="100000"/>
              </a:lnSpc>
              <a:spcBef>
                <a:spcPts val="300"/>
              </a:spcBef>
              <a:buFont typeface="Arial" panose="020B0604020202020204" pitchFamily="34" charset="0"/>
              <a:buNone/>
              <a:defRPr/>
            </a:pPr>
            <a:r>
              <a:rPr lang="en-US" sz="3500" b="1" dirty="0">
                <a:latin typeface="Source Sans Pro" panose="020B0503030403020204" pitchFamily="34" charset="0"/>
                <a:cs typeface="Calibri" panose="020F0502020204030204" pitchFamily="34" charset="0"/>
              </a:rPr>
              <a:t>Option B:</a:t>
            </a:r>
          </a:p>
          <a:p>
            <a:pPr marL="0" indent="0">
              <a:lnSpc>
                <a:spcPct val="100000"/>
              </a:lnSpc>
              <a:spcBef>
                <a:spcPts val="300"/>
              </a:spcBef>
              <a:buFont typeface="Arial" panose="020B0604020202020204" pitchFamily="34" charset="0"/>
              <a:buNone/>
              <a:defRPr/>
            </a:pPr>
            <a:endParaRPr lang="en-US" sz="3500" b="1" dirty="0">
              <a:latin typeface="Source Sans Pro" panose="020B0503030403020204" pitchFamily="34" charset="0"/>
              <a:cs typeface="Calibri" panose="020F0502020204030204" pitchFamily="34" charset="0"/>
            </a:endParaRPr>
          </a:p>
          <a:p>
            <a:pPr>
              <a:spcBef>
                <a:spcPts val="300"/>
              </a:spcBef>
              <a:buFont typeface="Wingdings" panose="05000000000000000000" pitchFamily="2" charset="2"/>
              <a:buChar char="v"/>
              <a:defRPr/>
            </a:pPr>
            <a:r>
              <a:rPr lang="en-US" dirty="0">
                <a:latin typeface="Source Sans Pro" panose="020B0503030403020204" pitchFamily="34" charset="0"/>
                <a:cs typeface="Calibri" panose="020F0502020204030204" pitchFamily="34" charset="0"/>
              </a:rPr>
              <a:t>The “default” or standard option for College Credit Plus</a:t>
            </a:r>
          </a:p>
          <a:p>
            <a:pPr>
              <a:lnSpc>
                <a:spcPct val="100000"/>
              </a:lnSpc>
              <a:spcBef>
                <a:spcPts val="300"/>
              </a:spcBef>
              <a:buFont typeface="Wingdings" panose="05000000000000000000" pitchFamily="2" charset="2"/>
              <a:buChar char="v"/>
              <a:defRPr/>
            </a:pPr>
            <a:r>
              <a:rPr lang="en-US" dirty="0">
                <a:latin typeface="Source Sans Pro" panose="020B0503030403020204" pitchFamily="34" charset="0"/>
                <a:cs typeface="Calibri" panose="020F0502020204030204" pitchFamily="34" charset="0"/>
              </a:rPr>
              <a:t>All college course tuition, fees, and textbooks will be paid by the state of Ohio </a:t>
            </a:r>
          </a:p>
          <a:p>
            <a:pPr lvl="1">
              <a:spcBef>
                <a:spcPts val="300"/>
              </a:spcBef>
              <a:buFont typeface="Wingdings" panose="05000000000000000000" pitchFamily="2" charset="2"/>
              <a:buChar char="v"/>
              <a:defRPr/>
            </a:pPr>
            <a:r>
              <a:rPr lang="en-US" sz="2800" dirty="0">
                <a:latin typeface="Source Sans Pro" panose="020B0503030403020204" pitchFamily="34" charset="0"/>
                <a:cs typeface="Calibri" panose="020F0502020204030204" pitchFamily="34" charset="0"/>
              </a:rPr>
              <a:t>Supported by the school’s foundation funds and the college’s funds</a:t>
            </a:r>
          </a:p>
          <a:p>
            <a:pPr>
              <a:spcBef>
                <a:spcPts val="300"/>
              </a:spcBef>
              <a:buFont typeface="Wingdings" panose="05000000000000000000" pitchFamily="2" charset="2"/>
              <a:buChar char="v"/>
              <a:defRPr/>
            </a:pPr>
            <a:r>
              <a:rPr lang="en-US" dirty="0">
                <a:latin typeface="Source Sans Pro" panose="020B0503030403020204" pitchFamily="34" charset="0"/>
                <a:cs typeface="Calibri" panose="020F0502020204030204" pitchFamily="34" charset="0"/>
              </a:rPr>
              <a:t>Students will earn college credit and high school credit</a:t>
            </a:r>
          </a:p>
          <a:p>
            <a:pPr>
              <a:defRPr/>
            </a:pPr>
            <a:endParaRPr lang="en-US" dirty="0"/>
          </a:p>
        </p:txBody>
      </p:sp>
      <p:sp>
        <p:nvSpPr>
          <p:cNvPr id="35844" name="TextBox 4">
            <a:extLst>
              <a:ext uri="{FF2B5EF4-FFF2-40B4-BE49-F238E27FC236}">
                <a16:creationId xmlns:a16="http://schemas.microsoft.com/office/drawing/2014/main" id="{097E625C-A50B-4538-A6F7-BCB4937C9F1F}"/>
              </a:ext>
            </a:extLst>
          </p:cNvPr>
          <p:cNvSpPr txBox="1">
            <a:spLocks noChangeArrowheads="1"/>
          </p:cNvSpPr>
          <p:nvPr/>
        </p:nvSpPr>
        <p:spPr bwMode="auto">
          <a:xfrm>
            <a:off x="2667000" y="6324600"/>
            <a:ext cx="6096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r>
              <a:rPr lang="en-US" altLang="en-US" sz="1600">
                <a:solidFill>
                  <a:srgbClr val="194174"/>
                </a:solidFill>
                <a:latin typeface="Source Sans Pro" panose="020B0503030403020204" pitchFamily="34" charset="0"/>
              </a:rPr>
              <a:t>ORC 3365.06</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0AE834FC-F32F-4927-B2FC-6A10FE19BF2B}"/>
              </a:ext>
            </a:extLst>
          </p:cNvPr>
          <p:cNvSpPr>
            <a:spLocks noGrp="1" noChangeArrowheads="1"/>
          </p:cNvSpPr>
          <p:nvPr>
            <p:ph type="title"/>
          </p:nvPr>
        </p:nvSpPr>
        <p:spPr bwMode="auto">
          <a:xfrm>
            <a:off x="830263" y="474663"/>
            <a:ext cx="10515600" cy="1325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a:solidFill>
                  <a:srgbClr val="194174"/>
                </a:solidFill>
                <a:latin typeface="Source Sans Pro Black" panose="020B0803030403020204" pitchFamily="34" charset="0"/>
              </a:rPr>
              <a:t>What are support services are available for students?</a:t>
            </a:r>
            <a:endParaRPr lang="en-US" altLang="en-US" sz="3200">
              <a:solidFill>
                <a:srgbClr val="194174"/>
              </a:solidFill>
            </a:endParaRPr>
          </a:p>
        </p:txBody>
      </p:sp>
      <p:sp>
        <p:nvSpPr>
          <p:cNvPr id="3" name="Content Placeholder 2">
            <a:extLst>
              <a:ext uri="{FF2B5EF4-FFF2-40B4-BE49-F238E27FC236}">
                <a16:creationId xmlns:a16="http://schemas.microsoft.com/office/drawing/2014/main" id="{495C9DFA-18BB-48E4-9A85-CB2AC461B1ED}"/>
              </a:ext>
            </a:extLst>
          </p:cNvPr>
          <p:cNvSpPr>
            <a:spLocks noGrp="1"/>
          </p:cNvSpPr>
          <p:nvPr>
            <p:ph idx="1"/>
          </p:nvPr>
        </p:nvSpPr>
        <p:spPr>
          <a:xfrm>
            <a:off x="846138" y="1371600"/>
            <a:ext cx="10515600" cy="3889375"/>
          </a:xfrm>
        </p:spPr>
        <p:txBody>
          <a:bodyPr/>
          <a:lstStyle/>
          <a:p>
            <a:pPr marL="0" indent="0">
              <a:lnSpc>
                <a:spcPct val="100000"/>
              </a:lnSpc>
              <a:spcBef>
                <a:spcPts val="300"/>
              </a:spcBef>
              <a:buFont typeface="Arial" panose="020B0604020202020204" pitchFamily="34" charset="0"/>
              <a:buNone/>
              <a:defRPr/>
            </a:pPr>
            <a:r>
              <a:rPr lang="en-US" sz="3000" b="1" dirty="0">
                <a:latin typeface="Source Sans Pro" panose="020B0503030403020204" pitchFamily="34" charset="0"/>
                <a:cs typeface="Calibri" panose="020F0502020204030204" pitchFamily="34" charset="0"/>
              </a:rPr>
              <a:t>Students receive support from both the HS and College:</a:t>
            </a:r>
          </a:p>
          <a:p>
            <a:pPr marL="0" indent="0">
              <a:lnSpc>
                <a:spcPct val="100000"/>
              </a:lnSpc>
              <a:spcBef>
                <a:spcPts val="300"/>
              </a:spcBef>
              <a:buFont typeface="Arial" panose="020B0604020202020204" pitchFamily="34" charset="0"/>
              <a:buNone/>
              <a:defRPr/>
            </a:pPr>
            <a:r>
              <a:rPr lang="en-US" sz="3000" b="1" dirty="0">
                <a:latin typeface="Source Sans Pro" panose="020B0503030403020204" pitchFamily="34" charset="0"/>
                <a:cs typeface="Calibri" panose="020F0502020204030204" pitchFamily="34" charset="0"/>
              </a:rPr>
              <a:t> </a:t>
            </a:r>
          </a:p>
          <a:p>
            <a:pPr>
              <a:lnSpc>
                <a:spcPct val="100000"/>
              </a:lnSpc>
              <a:spcBef>
                <a:spcPts val="300"/>
              </a:spcBef>
              <a:buFont typeface="Wingdings" panose="05000000000000000000" pitchFamily="2" charset="2"/>
              <a:buChar char="v"/>
              <a:defRPr/>
            </a:pPr>
            <a:r>
              <a:rPr lang="en-US" dirty="0">
                <a:latin typeface="Source Sans Pro" panose="020B0503030403020204" pitchFamily="34" charset="0"/>
                <a:cs typeface="Calibri" panose="020F0502020204030204" pitchFamily="34" charset="0"/>
              </a:rPr>
              <a:t>High school counselors continue to provide assistance to all College Credit Plus students</a:t>
            </a:r>
          </a:p>
          <a:p>
            <a:pPr marL="0" indent="0">
              <a:lnSpc>
                <a:spcPct val="100000"/>
              </a:lnSpc>
              <a:spcBef>
                <a:spcPts val="300"/>
              </a:spcBef>
              <a:buFont typeface="Arial" panose="020B0604020202020204" pitchFamily="34" charset="0"/>
              <a:buNone/>
              <a:defRPr/>
            </a:pPr>
            <a:endParaRPr lang="en-US" sz="400" dirty="0">
              <a:latin typeface="Source Sans Pro" panose="020B0503030403020204" pitchFamily="34" charset="0"/>
              <a:cs typeface="Calibri" panose="020F0502020204030204" pitchFamily="34" charset="0"/>
            </a:endParaRPr>
          </a:p>
          <a:p>
            <a:pPr>
              <a:lnSpc>
                <a:spcPct val="100000"/>
              </a:lnSpc>
              <a:spcBef>
                <a:spcPts val="300"/>
              </a:spcBef>
              <a:buFont typeface="Wingdings" panose="05000000000000000000" pitchFamily="2" charset="2"/>
              <a:buChar char="v"/>
              <a:defRPr/>
            </a:pPr>
            <a:r>
              <a:rPr lang="en-US" dirty="0">
                <a:latin typeface="Source Sans Pro" panose="020B0503030403020204" pitchFamily="34" charset="0"/>
                <a:cs typeface="Calibri" panose="020F0502020204030204" pitchFamily="34" charset="0"/>
              </a:rPr>
              <a:t>College advisors provide course selection assistance</a:t>
            </a:r>
          </a:p>
          <a:p>
            <a:pPr marL="0" indent="0">
              <a:lnSpc>
                <a:spcPct val="100000"/>
              </a:lnSpc>
              <a:spcBef>
                <a:spcPts val="300"/>
              </a:spcBef>
              <a:buFont typeface="Arial" panose="020B0604020202020204" pitchFamily="34" charset="0"/>
              <a:buNone/>
              <a:defRPr/>
            </a:pPr>
            <a:endParaRPr lang="en-US" sz="500" dirty="0">
              <a:latin typeface="Source Sans Pro" panose="020B0503030403020204" pitchFamily="34" charset="0"/>
              <a:cs typeface="Calibri" panose="020F0502020204030204" pitchFamily="34" charset="0"/>
            </a:endParaRPr>
          </a:p>
          <a:p>
            <a:pPr>
              <a:lnSpc>
                <a:spcPct val="100000"/>
              </a:lnSpc>
              <a:spcBef>
                <a:spcPts val="300"/>
              </a:spcBef>
              <a:buFont typeface="Wingdings" panose="05000000000000000000" pitchFamily="2" charset="2"/>
              <a:buChar char="v"/>
              <a:defRPr/>
            </a:pPr>
            <a:r>
              <a:rPr lang="en-US" dirty="0">
                <a:latin typeface="Source Sans Pro" panose="020B0503030403020204" pitchFamily="34" charset="0"/>
                <a:cs typeface="Calibri" panose="020F0502020204030204" pitchFamily="34" charset="0"/>
              </a:rPr>
              <a:t>Colleges must provide the same academic supports to CCP students such as tutoring, library access, advising, etc.</a:t>
            </a:r>
          </a:p>
          <a:p>
            <a:pPr>
              <a:defRPr/>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EF8D6132-808D-4422-BB72-CD42CCC0DAD5}"/>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194174"/>
                </a:solidFill>
                <a:latin typeface="Source Sans Pro Black" panose="020B0803030403020204" pitchFamily="34" charset="0"/>
              </a:rPr>
              <a:t>What about athletic eligibility?</a:t>
            </a:r>
            <a:endParaRPr lang="en-US" altLang="en-US">
              <a:solidFill>
                <a:srgbClr val="194174"/>
              </a:solidFill>
            </a:endParaRPr>
          </a:p>
        </p:txBody>
      </p:sp>
      <p:sp>
        <p:nvSpPr>
          <p:cNvPr id="3" name="Content Placeholder 2">
            <a:extLst>
              <a:ext uri="{FF2B5EF4-FFF2-40B4-BE49-F238E27FC236}">
                <a16:creationId xmlns:a16="http://schemas.microsoft.com/office/drawing/2014/main" id="{BA9DB49D-B8B1-491A-9B3F-7FD6BC88B26D}"/>
              </a:ext>
            </a:extLst>
          </p:cNvPr>
          <p:cNvSpPr>
            <a:spLocks noGrp="1"/>
          </p:cNvSpPr>
          <p:nvPr>
            <p:ph idx="1"/>
          </p:nvPr>
        </p:nvSpPr>
        <p:spPr>
          <a:xfrm>
            <a:off x="838200" y="1295400"/>
            <a:ext cx="10515600" cy="3889375"/>
          </a:xfrm>
        </p:spPr>
        <p:txBody>
          <a:bodyPr/>
          <a:lstStyle/>
          <a:p>
            <a:pPr marL="0" indent="0">
              <a:lnSpc>
                <a:spcPct val="100000"/>
              </a:lnSpc>
              <a:spcBef>
                <a:spcPts val="300"/>
              </a:spcBef>
              <a:buFont typeface="Arial" panose="020B0604020202020204" pitchFamily="34" charset="0"/>
              <a:buNone/>
              <a:defRPr/>
            </a:pPr>
            <a:r>
              <a:rPr lang="en-US" sz="3200" b="1" dirty="0">
                <a:latin typeface="Source Sans Pro" panose="020B0503030403020204" pitchFamily="34" charset="0"/>
                <a:cs typeface="Calibri" panose="020F0502020204030204" pitchFamily="34" charset="0"/>
              </a:rPr>
              <a:t>Student athletes should</a:t>
            </a:r>
            <a:r>
              <a:rPr lang="en-US" sz="3200" dirty="0">
                <a:latin typeface="Source Sans Pro" panose="020B0503030403020204" pitchFamily="34" charset="0"/>
                <a:cs typeface="Calibri" panose="020F0502020204030204" pitchFamily="34" charset="0"/>
              </a:rPr>
              <a:t>:</a:t>
            </a:r>
          </a:p>
          <a:p>
            <a:pPr marL="0" indent="0">
              <a:lnSpc>
                <a:spcPct val="100000"/>
              </a:lnSpc>
              <a:spcBef>
                <a:spcPts val="300"/>
              </a:spcBef>
              <a:buFont typeface="Arial" panose="020B0604020202020204" pitchFamily="34" charset="0"/>
              <a:buNone/>
              <a:defRPr/>
            </a:pPr>
            <a:endParaRPr lang="en-US" sz="3200" dirty="0">
              <a:latin typeface="Source Sans Pro" panose="020B0503030403020204" pitchFamily="34" charset="0"/>
              <a:cs typeface="Calibri" panose="020F0502020204030204" pitchFamily="34" charset="0"/>
            </a:endParaRPr>
          </a:p>
          <a:p>
            <a:pPr>
              <a:lnSpc>
                <a:spcPct val="100000"/>
              </a:lnSpc>
              <a:spcBef>
                <a:spcPts val="300"/>
              </a:spcBef>
              <a:buFont typeface="Wingdings" panose="05000000000000000000" pitchFamily="2" charset="2"/>
              <a:buChar char="v"/>
              <a:defRPr/>
            </a:pPr>
            <a:r>
              <a:rPr lang="en-US" dirty="0">
                <a:latin typeface="Source Sans Pro" panose="020B0503030403020204" pitchFamily="34" charset="0"/>
                <a:cs typeface="Calibri" panose="020F0502020204030204" pitchFamily="34" charset="0"/>
              </a:rPr>
              <a:t> Learn the Ohio High School Athletic Association (OHSAA) requirements</a:t>
            </a:r>
          </a:p>
          <a:p>
            <a:pPr>
              <a:lnSpc>
                <a:spcPct val="100000"/>
              </a:lnSpc>
              <a:spcBef>
                <a:spcPts val="300"/>
              </a:spcBef>
              <a:buFont typeface="Wingdings" panose="05000000000000000000" pitchFamily="2" charset="2"/>
              <a:buChar char="v"/>
              <a:defRPr/>
            </a:pPr>
            <a:r>
              <a:rPr lang="en-US" dirty="0">
                <a:latin typeface="Source Sans Pro" panose="020B0503030403020204" pitchFamily="34" charset="0"/>
                <a:cs typeface="Calibri" panose="020F0502020204030204" pitchFamily="34" charset="0"/>
              </a:rPr>
              <a:t> Know that summer term CCP courses cannot be used to bring a student into compliance with the OHSAA requirements for interscholastic athletic participation</a:t>
            </a:r>
          </a:p>
          <a:p>
            <a:pPr>
              <a:defRPr/>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D8259A14-ED1E-4601-A341-548C7D570F7A}"/>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194174"/>
                </a:solidFill>
                <a:latin typeface="Source Sans Pro Black" panose="020B0803030403020204" pitchFamily="34" charset="0"/>
              </a:rPr>
              <a:t>Will the course credits transfer?</a:t>
            </a:r>
            <a:endParaRPr lang="en-US" altLang="en-US">
              <a:solidFill>
                <a:srgbClr val="194174"/>
              </a:solidFill>
            </a:endParaRPr>
          </a:p>
        </p:txBody>
      </p:sp>
      <p:sp>
        <p:nvSpPr>
          <p:cNvPr id="39939" name="Content Placeholder 2">
            <a:extLst>
              <a:ext uri="{FF2B5EF4-FFF2-40B4-BE49-F238E27FC236}">
                <a16:creationId xmlns:a16="http://schemas.microsoft.com/office/drawing/2014/main" id="{A28420D5-0574-43BB-A24E-A6C072300D86}"/>
              </a:ext>
            </a:extLst>
          </p:cNvPr>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00000"/>
              </a:lnSpc>
              <a:spcBef>
                <a:spcPts val="300"/>
              </a:spcBef>
              <a:buFont typeface="Wingdings" panose="05000000000000000000" pitchFamily="2" charset="2"/>
              <a:buChar char="v"/>
            </a:pPr>
            <a:r>
              <a:rPr lang="en-US" altLang="en-US">
                <a:latin typeface="Source Sans Pro" panose="020B0503030403020204" pitchFamily="34" charset="0"/>
                <a:cs typeface="Calibri" panose="020F0502020204030204" pitchFamily="34" charset="0"/>
              </a:rPr>
              <a:t>Certain general education and technical courses will transfer, especially from one Ohio public college to another Ohio public college</a:t>
            </a:r>
          </a:p>
          <a:p>
            <a:pPr>
              <a:lnSpc>
                <a:spcPct val="100000"/>
              </a:lnSpc>
              <a:spcBef>
                <a:spcPts val="300"/>
              </a:spcBef>
              <a:buFont typeface="Wingdings" panose="05000000000000000000" pitchFamily="2" charset="2"/>
              <a:buChar char="v"/>
            </a:pPr>
            <a:endParaRPr lang="en-US" altLang="en-US">
              <a:latin typeface="Source Sans Pro" panose="020B0503030403020204" pitchFamily="34" charset="0"/>
              <a:cs typeface="Calibri" panose="020F0502020204030204" pitchFamily="34" charset="0"/>
            </a:endParaRPr>
          </a:p>
          <a:p>
            <a:pPr>
              <a:lnSpc>
                <a:spcPct val="100000"/>
              </a:lnSpc>
              <a:spcBef>
                <a:spcPts val="300"/>
              </a:spcBef>
              <a:buFont typeface="Wingdings" panose="05000000000000000000" pitchFamily="2" charset="2"/>
              <a:buChar char="v"/>
            </a:pPr>
            <a:r>
              <a:rPr lang="en-US" altLang="en-US">
                <a:latin typeface="Source Sans Pro" panose="020B0503030403020204" pitchFamily="34" charset="0"/>
                <a:cs typeface="Calibri" panose="020F0502020204030204" pitchFamily="34" charset="0"/>
              </a:rPr>
              <a:t>Students must check with colleges to confirm transferability</a:t>
            </a:r>
          </a:p>
          <a:p>
            <a:pPr>
              <a:lnSpc>
                <a:spcPct val="100000"/>
              </a:lnSpc>
              <a:spcBef>
                <a:spcPts val="300"/>
              </a:spcBef>
              <a:buFont typeface="Wingdings" panose="05000000000000000000" pitchFamily="2" charset="2"/>
              <a:buChar char="v"/>
            </a:pPr>
            <a:endParaRPr lang="en-US" altLang="en-US">
              <a:latin typeface="Source Sans Pro" panose="020B0503030403020204" pitchFamily="34" charset="0"/>
              <a:cs typeface="Calibri" panose="020F0502020204030204" pitchFamily="34" charset="0"/>
            </a:endParaRPr>
          </a:p>
          <a:p>
            <a:pPr>
              <a:lnSpc>
                <a:spcPct val="100000"/>
              </a:lnSpc>
              <a:spcBef>
                <a:spcPts val="300"/>
              </a:spcBef>
              <a:buFont typeface="Wingdings" panose="05000000000000000000" pitchFamily="2" charset="2"/>
              <a:buChar char="v"/>
            </a:pPr>
            <a:r>
              <a:rPr lang="en-US" altLang="en-US">
                <a:latin typeface="Source Sans Pro" panose="020B0503030403020204" pitchFamily="34" charset="0"/>
                <a:cs typeface="Calibri" panose="020F0502020204030204" pitchFamily="34" charset="0"/>
              </a:rPr>
              <a:t>Students should also visit </a:t>
            </a:r>
            <a:r>
              <a:rPr lang="en-US" altLang="en-US">
                <a:latin typeface="Source Sans Pro" panose="020B0503030403020204" pitchFamily="34" charset="0"/>
                <a:cs typeface="Calibri" panose="020F0502020204030204" pitchFamily="34" charset="0"/>
                <a:hlinkClick r:id="rId2"/>
              </a:rPr>
              <a:t>https://transfercredit.ohio.gov</a:t>
            </a:r>
            <a:r>
              <a:rPr lang="en-US" altLang="en-US">
                <a:latin typeface="Source Sans Pro" panose="020B0503030403020204" pitchFamily="34" charset="0"/>
                <a:cs typeface="Calibri" panose="020F0502020204030204" pitchFamily="34" charset="0"/>
              </a:rPr>
              <a:t>  for transfer information</a:t>
            </a:r>
          </a:p>
          <a:p>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7D8BE4B5-9258-4C90-9F03-2CE61A543146}"/>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194174"/>
                </a:solidFill>
                <a:latin typeface="Source Sans Pro Black" panose="020B0803030403020204" pitchFamily="34" charset="0"/>
              </a:rPr>
              <a:t>What are the deadlines?</a:t>
            </a:r>
            <a:endParaRPr lang="en-US" altLang="en-US">
              <a:solidFill>
                <a:srgbClr val="194174"/>
              </a:solidFill>
            </a:endParaRPr>
          </a:p>
        </p:txBody>
      </p:sp>
      <p:sp>
        <p:nvSpPr>
          <p:cNvPr id="3" name="Content Placeholder 2">
            <a:extLst>
              <a:ext uri="{FF2B5EF4-FFF2-40B4-BE49-F238E27FC236}">
                <a16:creationId xmlns:a16="http://schemas.microsoft.com/office/drawing/2014/main" id="{C0CAA021-A50A-4DD7-9FF3-83A6CEB8B673}"/>
              </a:ext>
            </a:extLst>
          </p:cNvPr>
          <p:cNvSpPr>
            <a:spLocks noGrp="1"/>
          </p:cNvSpPr>
          <p:nvPr>
            <p:ph idx="1"/>
          </p:nvPr>
        </p:nvSpPr>
        <p:spPr>
          <a:xfrm>
            <a:off x="838200" y="1295400"/>
            <a:ext cx="10515600" cy="3889375"/>
          </a:xfrm>
        </p:spPr>
        <p:txBody>
          <a:bodyPr/>
          <a:lstStyle/>
          <a:p>
            <a:pPr marL="0" indent="0">
              <a:lnSpc>
                <a:spcPct val="100000"/>
              </a:lnSpc>
              <a:spcBef>
                <a:spcPts val="300"/>
              </a:spcBef>
              <a:buFont typeface="Arial" panose="020B0604020202020204" pitchFamily="34" charset="0"/>
              <a:buNone/>
              <a:defRPr/>
            </a:pPr>
            <a:r>
              <a:rPr lang="en-US" sz="2400" b="1" dirty="0">
                <a:latin typeface="Source Sans Pro" panose="020B0503030403020204" pitchFamily="34" charset="0"/>
                <a:cs typeface="Calibri" panose="020F0502020204030204" pitchFamily="34" charset="0"/>
              </a:rPr>
              <a:t>Intent to Participate</a:t>
            </a:r>
          </a:p>
          <a:p>
            <a:pPr>
              <a:lnSpc>
                <a:spcPct val="100000"/>
              </a:lnSpc>
              <a:spcBef>
                <a:spcPts val="300"/>
              </a:spcBef>
              <a:buFont typeface="Wingdings" panose="05000000000000000000" pitchFamily="2" charset="2"/>
              <a:buChar char="v"/>
              <a:defRPr/>
            </a:pPr>
            <a:r>
              <a:rPr lang="en-US" sz="2400" dirty="0">
                <a:latin typeface="Source Sans Pro" panose="020B0503030403020204" pitchFamily="34" charset="0"/>
                <a:cs typeface="Calibri" panose="020F0502020204030204" pitchFamily="34" charset="0"/>
              </a:rPr>
              <a:t>April 1: complete and return the form to the school office </a:t>
            </a:r>
          </a:p>
          <a:p>
            <a:pPr>
              <a:lnSpc>
                <a:spcPct val="100000"/>
              </a:lnSpc>
              <a:spcBef>
                <a:spcPts val="300"/>
              </a:spcBef>
              <a:buFont typeface="Wingdings" panose="05000000000000000000" pitchFamily="2" charset="2"/>
              <a:buChar char="v"/>
              <a:defRPr/>
            </a:pPr>
            <a:endParaRPr lang="en-US" sz="2400" b="1" dirty="0">
              <a:latin typeface="Source Sans Pro" panose="020B0503030403020204" pitchFamily="34" charset="0"/>
              <a:cs typeface="Calibri" panose="020F0502020204030204" pitchFamily="34" charset="0"/>
            </a:endParaRPr>
          </a:p>
          <a:p>
            <a:pPr marL="0" indent="0">
              <a:lnSpc>
                <a:spcPct val="100000"/>
              </a:lnSpc>
              <a:spcBef>
                <a:spcPts val="300"/>
              </a:spcBef>
              <a:buFont typeface="Arial" panose="020B0604020202020204" pitchFamily="34" charset="0"/>
              <a:buNone/>
              <a:defRPr/>
            </a:pPr>
            <a:r>
              <a:rPr lang="en-US" sz="2400" b="1" dirty="0">
                <a:latin typeface="Source Sans Pro" panose="020B0503030403020204" pitchFamily="34" charset="0"/>
                <a:cs typeface="Calibri" panose="020F0502020204030204" pitchFamily="34" charset="0"/>
              </a:rPr>
              <a:t>Check ACT and SAT testing dates</a:t>
            </a:r>
          </a:p>
          <a:p>
            <a:pPr>
              <a:lnSpc>
                <a:spcPct val="100000"/>
              </a:lnSpc>
              <a:spcBef>
                <a:spcPts val="300"/>
              </a:spcBef>
              <a:buFont typeface="Wingdings" panose="05000000000000000000" pitchFamily="2" charset="2"/>
              <a:buChar char="v"/>
              <a:defRPr/>
            </a:pPr>
            <a:r>
              <a:rPr lang="en-US" sz="2400" dirty="0">
                <a:latin typeface="Source Sans Pro" panose="020B0503030403020204" pitchFamily="34" charset="0"/>
                <a:cs typeface="Calibri" panose="020F0502020204030204" pitchFamily="34" charset="0"/>
              </a:rPr>
              <a:t>Test early to meet college/university admission deadlines (if required)</a:t>
            </a:r>
          </a:p>
          <a:p>
            <a:pPr>
              <a:lnSpc>
                <a:spcPct val="100000"/>
              </a:lnSpc>
              <a:spcBef>
                <a:spcPts val="300"/>
              </a:spcBef>
              <a:buFont typeface="Wingdings" panose="05000000000000000000" pitchFamily="2" charset="2"/>
              <a:buChar char="v"/>
              <a:defRPr/>
            </a:pPr>
            <a:endParaRPr lang="en-US" sz="2400" dirty="0">
              <a:latin typeface="Source Sans Pro" panose="020B0503030403020204" pitchFamily="34" charset="0"/>
              <a:cs typeface="Calibri" panose="020F0502020204030204" pitchFamily="34" charset="0"/>
            </a:endParaRPr>
          </a:p>
          <a:p>
            <a:pPr marL="0" indent="0">
              <a:lnSpc>
                <a:spcPct val="100000"/>
              </a:lnSpc>
              <a:spcBef>
                <a:spcPts val="300"/>
              </a:spcBef>
              <a:buFont typeface="Arial" panose="020B0604020202020204" pitchFamily="34" charset="0"/>
              <a:buNone/>
              <a:defRPr/>
            </a:pPr>
            <a:r>
              <a:rPr lang="en-US" sz="2400" b="1" dirty="0">
                <a:latin typeface="Source Sans Pro" panose="020B0503030403020204" pitchFamily="34" charset="0"/>
                <a:cs typeface="Calibri" panose="020F0502020204030204" pitchFamily="34" charset="0"/>
              </a:rPr>
              <a:t>Semester deadlines</a:t>
            </a:r>
          </a:p>
          <a:p>
            <a:pPr>
              <a:spcBef>
                <a:spcPts val="300"/>
              </a:spcBef>
              <a:buFont typeface="Wingdings" panose="05000000000000000000" pitchFamily="2" charset="2"/>
              <a:buChar char="v"/>
              <a:defRPr/>
            </a:pPr>
            <a:r>
              <a:rPr lang="en-US" sz="2400" dirty="0">
                <a:latin typeface="Source Sans Pro" panose="020B0503030403020204" pitchFamily="34" charset="0"/>
                <a:cs typeface="Calibri" panose="020F0502020204030204" pitchFamily="34" charset="0"/>
              </a:rPr>
              <a:t>Summer semester deadline will be early as classes usually start in May</a:t>
            </a:r>
          </a:p>
          <a:p>
            <a:pPr>
              <a:spcBef>
                <a:spcPts val="300"/>
              </a:spcBef>
              <a:buFont typeface="Wingdings" panose="05000000000000000000" pitchFamily="2" charset="2"/>
              <a:buChar char="v"/>
              <a:defRPr/>
            </a:pPr>
            <a:r>
              <a:rPr lang="en-US" sz="2400" dirty="0">
                <a:latin typeface="Source Sans Pro" panose="020B0503030403020204" pitchFamily="34" charset="0"/>
                <a:cs typeface="Calibri" panose="020F0502020204030204" pitchFamily="34" charset="0"/>
              </a:rPr>
              <a:t>Check with the college for all other semester deadlines</a:t>
            </a:r>
          </a:p>
          <a:p>
            <a:pPr>
              <a:defRPr/>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BF038BFC-C8B6-4016-8449-F9E0CB6A9D31}"/>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194174"/>
                </a:solidFill>
                <a:latin typeface="Source Sans Pro Black" panose="020B0803030403020204" pitchFamily="34" charset="0"/>
              </a:rPr>
              <a:t>Next Steps</a:t>
            </a:r>
            <a:endParaRPr lang="en-US" altLang="en-US">
              <a:solidFill>
                <a:srgbClr val="194174"/>
              </a:solidFill>
            </a:endParaRPr>
          </a:p>
        </p:txBody>
      </p:sp>
      <p:sp>
        <p:nvSpPr>
          <p:cNvPr id="41987" name="Content Placeholder 2">
            <a:extLst>
              <a:ext uri="{FF2B5EF4-FFF2-40B4-BE49-F238E27FC236}">
                <a16:creationId xmlns:a16="http://schemas.microsoft.com/office/drawing/2014/main" id="{8DBFD66C-783E-489F-9CC0-C4F1707C68BD}"/>
              </a:ext>
            </a:extLst>
          </p:cNvPr>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300"/>
              </a:spcBef>
              <a:buFont typeface="Wingdings" panose="05000000000000000000" pitchFamily="2" charset="2"/>
              <a:buChar char="v"/>
            </a:pPr>
            <a:r>
              <a:rPr lang="en-US" altLang="en-US">
                <a:latin typeface="Source Sans Pro" panose="020B0503030403020204" pitchFamily="34" charset="0"/>
                <a:cs typeface="Calibri" panose="020F0502020204030204" pitchFamily="34" charset="0"/>
              </a:rPr>
              <a:t>Contact the college and discuss assessment testing requirements</a:t>
            </a:r>
          </a:p>
          <a:p>
            <a:pPr>
              <a:lnSpc>
                <a:spcPct val="100000"/>
              </a:lnSpc>
              <a:spcBef>
                <a:spcPts val="300"/>
              </a:spcBef>
              <a:buFont typeface="Wingdings" panose="05000000000000000000" pitchFamily="2" charset="2"/>
              <a:buChar char="v"/>
            </a:pPr>
            <a:r>
              <a:rPr lang="en-US" altLang="en-US">
                <a:latin typeface="Source Sans Pro" panose="020B0503030403020204" pitchFamily="34" charset="0"/>
                <a:cs typeface="Calibri" panose="020F0502020204030204" pitchFamily="34" charset="0"/>
              </a:rPr>
              <a:t>Complete the Intent to Participate form and provide to the school office by April 1</a:t>
            </a:r>
          </a:p>
          <a:p>
            <a:pPr>
              <a:spcBef>
                <a:spcPts val="300"/>
              </a:spcBef>
              <a:buFont typeface="Wingdings" panose="05000000000000000000" pitchFamily="2" charset="2"/>
              <a:buChar char="v"/>
            </a:pPr>
            <a:r>
              <a:rPr lang="en-US" altLang="en-US">
                <a:latin typeface="Source Sans Pro" panose="020B0503030403020204" pitchFamily="34" charset="0"/>
                <a:cs typeface="Calibri" panose="020F0502020204030204" pitchFamily="34" charset="0"/>
              </a:rPr>
              <a:t>Apply for admission at the college of choice by the deadline</a:t>
            </a:r>
          </a:p>
          <a:p>
            <a:pPr>
              <a:spcBef>
                <a:spcPts val="300"/>
              </a:spcBef>
              <a:buFont typeface="Wingdings" panose="05000000000000000000" pitchFamily="2" charset="2"/>
              <a:buChar char="v"/>
            </a:pPr>
            <a:r>
              <a:rPr lang="en-US" altLang="en-US">
                <a:latin typeface="Source Sans Pro" panose="020B0503030403020204" pitchFamily="34" charset="0"/>
                <a:cs typeface="Calibri" panose="020F0502020204030204" pitchFamily="34" charset="0"/>
              </a:rPr>
              <a:t>Meet with your school counselor to discuss scheduling and graduation requirements</a:t>
            </a:r>
          </a:p>
          <a:p>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78D2097C-CD23-4070-82A7-CB0EAB1A9FB8}"/>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194174"/>
                </a:solidFill>
                <a:latin typeface="Source Sans Pro Black" panose="020B0803030403020204" pitchFamily="34" charset="0"/>
              </a:rPr>
              <a:t>Do you have other questions?</a:t>
            </a:r>
            <a:endParaRPr lang="en-US" altLang="en-US">
              <a:solidFill>
                <a:srgbClr val="194174"/>
              </a:solidFill>
            </a:endParaRPr>
          </a:p>
        </p:txBody>
      </p:sp>
      <p:sp>
        <p:nvSpPr>
          <p:cNvPr id="3" name="Content Placeholder 2">
            <a:extLst>
              <a:ext uri="{FF2B5EF4-FFF2-40B4-BE49-F238E27FC236}">
                <a16:creationId xmlns:a16="http://schemas.microsoft.com/office/drawing/2014/main" id="{1EF7BD01-BDCB-4FE3-B45F-680762C8B4A6}"/>
              </a:ext>
            </a:extLst>
          </p:cNvPr>
          <p:cNvSpPr>
            <a:spLocks noGrp="1"/>
          </p:cNvSpPr>
          <p:nvPr>
            <p:ph idx="1"/>
          </p:nvPr>
        </p:nvSpPr>
        <p:spPr/>
        <p:txBody>
          <a:bodyPr/>
          <a:lstStyle/>
          <a:p>
            <a:pPr marL="0" indent="0" algn="ctr">
              <a:lnSpc>
                <a:spcPct val="100000"/>
              </a:lnSpc>
              <a:spcBef>
                <a:spcPts val="300"/>
              </a:spcBef>
              <a:buFont typeface="Arial" panose="020B0604020202020204" pitchFamily="34" charset="0"/>
              <a:buNone/>
              <a:defRPr/>
            </a:pPr>
            <a:r>
              <a:rPr lang="en-US" b="1" dirty="0">
                <a:latin typeface="Source Sans Pro" panose="020B0503030403020204" pitchFamily="34" charset="0"/>
                <a:cs typeface="Calibri" panose="020F0502020204030204" pitchFamily="34" charset="0"/>
              </a:rPr>
              <a:t>Visit the CCP website for additional resources:</a:t>
            </a:r>
          </a:p>
          <a:p>
            <a:pPr marL="0" indent="0" algn="ctr">
              <a:lnSpc>
                <a:spcPct val="100000"/>
              </a:lnSpc>
              <a:spcBef>
                <a:spcPts val="300"/>
              </a:spcBef>
              <a:buFont typeface="Arial" panose="020B0604020202020204" pitchFamily="34" charset="0"/>
              <a:buNone/>
              <a:defRPr/>
            </a:pPr>
            <a:r>
              <a:rPr lang="en-US" b="1" dirty="0">
                <a:latin typeface="Source Sans Pro" panose="020B0503030403020204" pitchFamily="34" charset="0"/>
                <a:cs typeface="Calibri" panose="020F0502020204030204" pitchFamily="34" charset="0"/>
                <a:hlinkClick r:id="rId2"/>
              </a:rPr>
              <a:t>https://highered.ohio.gov/initiatives/access-acceleration/college-credit-plus</a:t>
            </a:r>
            <a:endParaRPr lang="en-US" b="1" dirty="0">
              <a:latin typeface="Source Sans Pro" panose="020B0503030403020204" pitchFamily="34" charset="0"/>
              <a:cs typeface="Calibri" panose="020F0502020204030204" pitchFamily="34" charset="0"/>
            </a:endParaRPr>
          </a:p>
          <a:p>
            <a:pPr marL="0" indent="0" algn="ctr">
              <a:lnSpc>
                <a:spcPct val="100000"/>
              </a:lnSpc>
              <a:spcBef>
                <a:spcPts val="300"/>
              </a:spcBef>
              <a:buFont typeface="Arial" panose="020B0604020202020204" pitchFamily="34" charset="0"/>
              <a:buNone/>
              <a:defRPr/>
            </a:pPr>
            <a:endParaRPr lang="en-US" b="1" dirty="0">
              <a:latin typeface="Source Sans Pro" panose="020B0503030403020204" pitchFamily="34" charset="0"/>
              <a:cs typeface="Calibri" panose="020F0502020204030204" pitchFamily="34" charset="0"/>
            </a:endParaRPr>
          </a:p>
          <a:p>
            <a:pPr marL="0" indent="0" algn="ctr">
              <a:lnSpc>
                <a:spcPct val="100000"/>
              </a:lnSpc>
              <a:spcBef>
                <a:spcPts val="300"/>
              </a:spcBef>
              <a:buFont typeface="Arial" panose="020B0604020202020204" pitchFamily="34" charset="0"/>
              <a:buNone/>
              <a:defRPr/>
            </a:pPr>
            <a:r>
              <a:rPr lang="en-US" b="1" dirty="0">
                <a:latin typeface="Source Sans Pro" panose="020B0503030403020204" pitchFamily="34" charset="0"/>
                <a:cs typeface="Calibri" panose="020F0502020204030204" pitchFamily="34" charset="0"/>
              </a:rPr>
              <a:t>Follow up with the ODHE CCP Team:</a:t>
            </a:r>
          </a:p>
          <a:p>
            <a:pPr marL="0" indent="0" algn="ctr">
              <a:lnSpc>
                <a:spcPct val="100000"/>
              </a:lnSpc>
              <a:spcBef>
                <a:spcPts val="300"/>
              </a:spcBef>
              <a:buFont typeface="Arial" panose="020B0604020202020204" pitchFamily="34" charset="0"/>
              <a:buNone/>
              <a:defRPr/>
            </a:pPr>
            <a:r>
              <a:rPr lang="en-US" b="1" dirty="0">
                <a:latin typeface="Source Sans Pro" panose="020B0503030403020204" pitchFamily="34" charset="0"/>
                <a:cs typeface="Calibri" panose="020F0502020204030204" pitchFamily="34" charset="0"/>
                <a:hlinkClick r:id="rId3"/>
              </a:rPr>
              <a:t>CCP@highered.ohio.gov</a:t>
            </a:r>
            <a:r>
              <a:rPr lang="en-US" b="1" dirty="0">
                <a:latin typeface="Source Sans Pro" panose="020B0503030403020204" pitchFamily="34" charset="0"/>
                <a:cs typeface="Calibri" panose="020F0502020204030204" pitchFamily="34" charset="0"/>
              </a:rPr>
              <a:t> </a:t>
            </a:r>
          </a:p>
          <a:p>
            <a:pPr>
              <a:defRPr/>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a:extLst>
              <a:ext uri="{FF2B5EF4-FFF2-40B4-BE49-F238E27FC236}">
                <a16:creationId xmlns:a16="http://schemas.microsoft.com/office/drawing/2014/main" id="{9DCA4369-7D19-45DF-8D9D-76AAFA4526E2}"/>
              </a:ext>
            </a:extLst>
          </p:cNvPr>
          <p:cNvSpPr>
            <a:spLocks noGrp="1" noChangeArrowheads="1"/>
          </p:cNvSpPr>
          <p:nvPr>
            <p:ph type="subTitle"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lvl="0" indent="-457200" algn="l" defTabSz="457200" eaLnBrk="1" fontAlgn="auto" hangingPunct="1">
              <a:lnSpc>
                <a:spcPct val="100000"/>
              </a:lnSpc>
              <a:spcBef>
                <a:spcPts val="300"/>
              </a:spcBef>
              <a:spcAft>
                <a:spcPts val="0"/>
              </a:spcAft>
            </a:pPr>
            <a:endParaRPr lang="en-US" sz="1600" dirty="0">
              <a:solidFill>
                <a:prstClr val="black"/>
              </a:solidFill>
              <a:latin typeface="Source Sans Pro" panose="020B0503030403020204" pitchFamily="34" charset="0"/>
              <a:cs typeface="Calibri" panose="020F0502020204030204" pitchFamily="34" charset="0"/>
            </a:endParaRPr>
          </a:p>
          <a:p>
            <a:pPr marL="457200" lvl="0" indent="-457200" algn="l" defTabSz="457200" eaLnBrk="1" fontAlgn="auto" hangingPunct="1">
              <a:lnSpc>
                <a:spcPct val="100000"/>
              </a:lnSpc>
              <a:spcBef>
                <a:spcPts val="300"/>
              </a:spcBef>
              <a:spcAft>
                <a:spcPts val="0"/>
              </a:spcAft>
            </a:pPr>
            <a:r>
              <a:rPr lang="en-US" sz="2000" dirty="0">
                <a:solidFill>
                  <a:prstClr val="black"/>
                </a:solidFill>
                <a:latin typeface="Source Sans Pro" panose="020B0503030403020204" pitchFamily="34" charset="0"/>
                <a:cs typeface="Calibri" panose="020F0502020204030204" pitchFamily="34" charset="0"/>
              </a:rPr>
              <a:t>GCCC Process Overview Class of 2026</a:t>
            </a:r>
          </a:p>
          <a:p>
            <a:pPr marL="914400" lvl="1" indent="-457200" algn="l" defTabSz="457200" eaLnBrk="1" fontAlgn="auto" hangingPunct="1">
              <a:lnSpc>
                <a:spcPct val="100000"/>
              </a:lnSpc>
              <a:spcBef>
                <a:spcPts val="300"/>
              </a:spcBef>
              <a:spcAft>
                <a:spcPts val="0"/>
              </a:spcAft>
            </a:pPr>
            <a:r>
              <a:rPr lang="en-US" sz="1600" dirty="0">
                <a:solidFill>
                  <a:prstClr val="black"/>
                </a:solidFill>
                <a:latin typeface="Source Sans Pro" panose="020B0503030403020204" pitchFamily="34" charset="0"/>
                <a:cs typeface="Calibri" panose="020F0502020204030204" pitchFamily="34" charset="0"/>
              </a:rPr>
              <a:t>Complete GCCC CCP Intent form by April 1</a:t>
            </a:r>
            <a:r>
              <a:rPr lang="en-US" sz="1600" baseline="30000" dirty="0">
                <a:solidFill>
                  <a:prstClr val="black"/>
                </a:solidFill>
                <a:latin typeface="Source Sans Pro" panose="020B0503030403020204" pitchFamily="34" charset="0"/>
                <a:cs typeface="Calibri" panose="020F0502020204030204" pitchFamily="34" charset="0"/>
              </a:rPr>
              <a:t>st</a:t>
            </a:r>
            <a:r>
              <a:rPr lang="en-US" sz="1600" dirty="0">
                <a:solidFill>
                  <a:prstClr val="black"/>
                </a:solidFill>
                <a:latin typeface="Source Sans Pro" panose="020B0503030403020204" pitchFamily="34" charset="0"/>
                <a:cs typeface="Calibri" panose="020F0502020204030204" pitchFamily="34" charset="0"/>
              </a:rPr>
              <a:t> </a:t>
            </a:r>
          </a:p>
          <a:p>
            <a:pPr marL="914400" lvl="1" indent="-457200" algn="l" defTabSz="457200" eaLnBrk="1" fontAlgn="auto" hangingPunct="1">
              <a:lnSpc>
                <a:spcPct val="100000"/>
              </a:lnSpc>
              <a:spcBef>
                <a:spcPts val="300"/>
              </a:spcBef>
              <a:spcAft>
                <a:spcPts val="0"/>
              </a:spcAft>
            </a:pPr>
            <a:r>
              <a:rPr lang="en-US" sz="1600" dirty="0">
                <a:solidFill>
                  <a:prstClr val="black"/>
                </a:solidFill>
                <a:latin typeface="Source Sans Pro" panose="020B0503030403020204" pitchFamily="34" charset="0"/>
                <a:cs typeface="Calibri" panose="020F0502020204030204" pitchFamily="34" charset="0"/>
              </a:rPr>
              <a:t>Option 1 - Choose the CCP classes you want to take at GCCC during the day as part of your regular schedule</a:t>
            </a:r>
          </a:p>
          <a:p>
            <a:pPr marL="914400" lvl="1" indent="-457200" algn="l" defTabSz="457200" eaLnBrk="1" fontAlgn="auto" hangingPunct="1">
              <a:lnSpc>
                <a:spcPct val="100000"/>
              </a:lnSpc>
              <a:spcBef>
                <a:spcPts val="300"/>
              </a:spcBef>
              <a:spcAft>
                <a:spcPts val="0"/>
              </a:spcAft>
            </a:pPr>
            <a:r>
              <a:rPr lang="en-US" sz="1600" dirty="0">
                <a:solidFill>
                  <a:prstClr val="black"/>
                </a:solidFill>
                <a:latin typeface="Source Sans Pro" panose="020B0503030403020204" pitchFamily="34" charset="0"/>
                <a:cs typeface="Calibri" panose="020F0502020204030204" pitchFamily="34" charset="0"/>
              </a:rPr>
              <a:t>CCP Coordinator will register you for courses offered at GCCC</a:t>
            </a:r>
          </a:p>
          <a:p>
            <a:pPr marL="914400" lvl="1" indent="-457200" algn="l" defTabSz="457200" eaLnBrk="1" fontAlgn="auto" hangingPunct="1">
              <a:lnSpc>
                <a:spcPct val="100000"/>
              </a:lnSpc>
              <a:spcBef>
                <a:spcPts val="300"/>
              </a:spcBef>
              <a:spcAft>
                <a:spcPts val="0"/>
              </a:spcAft>
            </a:pPr>
            <a:r>
              <a:rPr lang="en-US" sz="1600" dirty="0">
                <a:solidFill>
                  <a:prstClr val="black"/>
                </a:solidFill>
                <a:latin typeface="Source Sans Pro" panose="020B0503030403020204" pitchFamily="34" charset="0"/>
                <a:cs typeface="Calibri" panose="020F0502020204030204" pitchFamily="34" charset="0"/>
              </a:rPr>
              <a:t>Ensure that you meet eligibility requirements for courses and student is responsible for scheduling placement testing (if required)</a:t>
            </a:r>
          </a:p>
          <a:p>
            <a:pPr marL="914400" lvl="1" indent="-457200" algn="l" defTabSz="457200" eaLnBrk="1" fontAlgn="auto" hangingPunct="1">
              <a:lnSpc>
                <a:spcPct val="100000"/>
              </a:lnSpc>
              <a:spcBef>
                <a:spcPts val="300"/>
              </a:spcBef>
              <a:spcAft>
                <a:spcPts val="0"/>
              </a:spcAft>
            </a:pPr>
            <a:r>
              <a:rPr lang="en-US" sz="1600" dirty="0">
                <a:solidFill>
                  <a:prstClr val="black"/>
                </a:solidFill>
                <a:latin typeface="Source Sans Pro" panose="020B0503030403020204" pitchFamily="34" charset="0"/>
                <a:cs typeface="Calibri" panose="020F0502020204030204" pitchFamily="34" charset="0"/>
              </a:rPr>
              <a:t>If you have submitted the Tech Prep application, Sinclair can transfer your Tech Prep application to a CCP application</a:t>
            </a:r>
          </a:p>
          <a:p>
            <a:pPr marL="914400" lvl="1" indent="-457200" algn="l" defTabSz="457200" eaLnBrk="1" fontAlgn="auto" hangingPunct="1">
              <a:lnSpc>
                <a:spcPct val="100000"/>
              </a:lnSpc>
              <a:spcBef>
                <a:spcPts val="300"/>
              </a:spcBef>
              <a:spcAft>
                <a:spcPts val="0"/>
              </a:spcAft>
            </a:pPr>
            <a:r>
              <a:rPr lang="en-US" sz="1600" dirty="0">
                <a:solidFill>
                  <a:prstClr val="black"/>
                </a:solidFill>
                <a:latin typeface="Source Sans Pro" panose="020B0503030403020204" pitchFamily="34" charset="0"/>
                <a:cs typeface="Calibri" panose="020F0502020204030204" pitchFamily="34" charset="0"/>
              </a:rPr>
              <a:t>If you have not submitted your Tech Prep application with Sinclair, you will need to submit a CCP application before registration can occur</a:t>
            </a:r>
          </a:p>
          <a:p>
            <a:pPr marL="914400" lvl="1" indent="-457200" algn="l" defTabSz="457200" eaLnBrk="1" fontAlgn="auto" hangingPunct="1">
              <a:lnSpc>
                <a:spcPct val="100000"/>
              </a:lnSpc>
              <a:spcBef>
                <a:spcPts val="300"/>
              </a:spcBef>
              <a:spcAft>
                <a:spcPts val="0"/>
              </a:spcAft>
            </a:pPr>
            <a:r>
              <a:rPr lang="en-US" sz="1600" dirty="0">
                <a:solidFill>
                  <a:prstClr val="black"/>
                </a:solidFill>
                <a:latin typeface="Source Sans Pro" panose="020B0503030403020204" pitchFamily="34" charset="0"/>
                <a:cs typeface="Calibri" panose="020F0502020204030204" pitchFamily="34" charset="0"/>
              </a:rPr>
              <a:t>If you are registering for a course with Clark State, you will need to make sure you complete a CCP application before registration can occur</a:t>
            </a:r>
          </a:p>
        </p:txBody>
      </p:sp>
      <p:pic>
        <p:nvPicPr>
          <p:cNvPr id="6" name="Graphic 5">
            <a:extLst>
              <a:ext uri="{FF2B5EF4-FFF2-40B4-BE49-F238E27FC236}">
                <a16:creationId xmlns:a16="http://schemas.microsoft.com/office/drawing/2014/main" id="{5BB1EAA6-A62E-4DD2-A5F8-DD5264A1EC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72000" y="1828800"/>
            <a:ext cx="2352368" cy="457200"/>
          </a:xfrm>
          <a:prstGeom prst="rect">
            <a:avLst/>
          </a:prstGeom>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957F66DE-29E1-4E27-8ED3-3F3A6D1FF860}"/>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194174"/>
                </a:solidFill>
                <a:latin typeface="Source Sans Pro Black" panose="020B0803030403020204" pitchFamily="34" charset="0"/>
              </a:rPr>
              <a:t>How can students participate?</a:t>
            </a:r>
            <a:endParaRPr lang="en-US" altLang="en-US">
              <a:solidFill>
                <a:srgbClr val="194174"/>
              </a:solidFill>
            </a:endParaRPr>
          </a:p>
        </p:txBody>
      </p:sp>
      <p:sp>
        <p:nvSpPr>
          <p:cNvPr id="3" name="Content Placeholder 2">
            <a:extLst>
              <a:ext uri="{FF2B5EF4-FFF2-40B4-BE49-F238E27FC236}">
                <a16:creationId xmlns:a16="http://schemas.microsoft.com/office/drawing/2014/main" id="{FFFBD58A-A529-4CEE-B7D0-5A0BC8D55627}"/>
              </a:ext>
            </a:extLst>
          </p:cNvPr>
          <p:cNvSpPr>
            <a:spLocks noGrp="1"/>
          </p:cNvSpPr>
          <p:nvPr>
            <p:ph idx="1"/>
          </p:nvPr>
        </p:nvSpPr>
        <p:spPr>
          <a:xfrm>
            <a:off x="838200" y="1371600"/>
            <a:ext cx="10515600" cy="3889375"/>
          </a:xfrm>
        </p:spPr>
        <p:txBody>
          <a:bodyPr/>
          <a:lstStyle/>
          <a:p>
            <a:pPr marL="457200" lvl="1" indent="0">
              <a:lnSpc>
                <a:spcPct val="100000"/>
              </a:lnSpc>
              <a:spcBef>
                <a:spcPts val="600"/>
              </a:spcBef>
              <a:buFont typeface="Arial" panose="020B0604020202020204" pitchFamily="34" charset="0"/>
              <a:buNone/>
              <a:defRPr/>
            </a:pPr>
            <a:r>
              <a:rPr lang="en-US" sz="3200" b="1" dirty="0">
                <a:latin typeface="Source Sans Pro" panose="020B0503030403020204" pitchFamily="34" charset="0"/>
                <a:cs typeface="Calibri" panose="020F0502020204030204" pitchFamily="34" charset="0"/>
              </a:rPr>
              <a:t>Step 1: Eligibility</a:t>
            </a:r>
          </a:p>
          <a:p>
            <a:pPr lvl="1">
              <a:buFont typeface="Wingdings" panose="05000000000000000000" pitchFamily="2" charset="2"/>
              <a:buChar char="v"/>
              <a:defRPr/>
            </a:pPr>
            <a:r>
              <a:rPr lang="en-US" sz="2600" dirty="0">
                <a:solidFill>
                  <a:srgbClr val="333333"/>
                </a:solidFill>
                <a:latin typeface="Source Sans Pro" panose="020B0503030403020204" pitchFamily="34" charset="0"/>
              </a:rPr>
              <a:t>A student is eligible for the College Credit Plus program if the student meets any of the following criteria:</a:t>
            </a:r>
          </a:p>
          <a:p>
            <a:pPr lvl="2">
              <a:buFont typeface="Wingdings" panose="05000000000000000000" pitchFamily="2" charset="2"/>
              <a:buChar char="v"/>
              <a:defRPr/>
            </a:pPr>
            <a:r>
              <a:rPr lang="en-US" sz="2200" dirty="0">
                <a:solidFill>
                  <a:srgbClr val="333333"/>
                </a:solidFill>
                <a:latin typeface="Source Sans Pro" panose="020B0503030403020204" pitchFamily="34" charset="0"/>
              </a:rPr>
              <a:t> Obtains a remediation-free score on one of the standard assessment exams</a:t>
            </a:r>
          </a:p>
          <a:p>
            <a:pPr lvl="2">
              <a:buFont typeface="Wingdings" panose="05000000000000000000" pitchFamily="2" charset="2"/>
              <a:buChar char="v"/>
              <a:defRPr/>
            </a:pPr>
            <a:r>
              <a:rPr lang="en-US" sz="2200" dirty="0">
                <a:solidFill>
                  <a:srgbClr val="333333"/>
                </a:solidFill>
                <a:latin typeface="Source Sans Pro" panose="020B0503030403020204" pitchFamily="34" charset="0"/>
              </a:rPr>
              <a:t> Has a cumulative unweighted high school grade point average of at least 3.00</a:t>
            </a:r>
          </a:p>
          <a:p>
            <a:pPr lvl="2">
              <a:buFont typeface="Wingdings" panose="05000000000000000000" pitchFamily="2" charset="2"/>
              <a:buChar char="v"/>
              <a:defRPr/>
            </a:pPr>
            <a:r>
              <a:rPr lang="en-US" sz="2200" dirty="0">
                <a:solidFill>
                  <a:srgbClr val="333333"/>
                </a:solidFill>
                <a:latin typeface="Source Sans Pro" panose="020B0503030403020204" pitchFamily="34" charset="0"/>
              </a:rPr>
              <a:t> Has a cumulative unweighted high school grade point average of at least 2.75 but less than 3.00 and received an "A" or "B" grade in a relevant high school course.</a:t>
            </a:r>
          </a:p>
          <a:p>
            <a:pPr>
              <a:defRPr/>
            </a:pPr>
            <a:endParaRPr lang="en-US" dirty="0"/>
          </a:p>
        </p:txBody>
      </p:sp>
      <p:sp>
        <p:nvSpPr>
          <p:cNvPr id="8196" name="Title 4">
            <a:extLst>
              <a:ext uri="{FF2B5EF4-FFF2-40B4-BE49-F238E27FC236}">
                <a16:creationId xmlns:a16="http://schemas.microsoft.com/office/drawing/2014/main" id="{C7ECAC98-7386-43C6-80EC-9338909E8205}"/>
              </a:ext>
            </a:extLst>
          </p:cNvPr>
          <p:cNvSpPr txBox="1">
            <a:spLocks noChangeArrowheads="1"/>
          </p:cNvSpPr>
          <p:nvPr/>
        </p:nvSpPr>
        <p:spPr bwMode="auto">
          <a:xfrm>
            <a:off x="2819400" y="6267450"/>
            <a:ext cx="49006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4200">
                <a:solidFill>
                  <a:srgbClr val="000000"/>
                </a:solidFill>
                <a:latin typeface="Gill Sans" charset="0"/>
                <a:ea typeface="ヒラギノ角ゴ ProN W3" charset="-128"/>
                <a:sym typeface="Gill Sans" charset="0"/>
              </a:defRPr>
            </a:lvl1pPr>
            <a:lvl2pPr marL="742950" indent="-285750" defTabSz="457200">
              <a:defRPr sz="4200">
                <a:solidFill>
                  <a:srgbClr val="000000"/>
                </a:solidFill>
                <a:latin typeface="Gill Sans" charset="0"/>
                <a:ea typeface="ヒラギノ角ゴ ProN W3" charset="-128"/>
                <a:sym typeface="Gill Sans" charset="0"/>
              </a:defRPr>
            </a:lvl2pPr>
            <a:lvl3pPr marL="1143000" indent="-228600" defTabSz="457200">
              <a:defRPr sz="4200">
                <a:solidFill>
                  <a:srgbClr val="000000"/>
                </a:solidFill>
                <a:latin typeface="Gill Sans" charset="0"/>
                <a:ea typeface="ヒラギノ角ゴ ProN W3" charset="-128"/>
                <a:sym typeface="Gill Sans" charset="0"/>
              </a:defRPr>
            </a:lvl3pPr>
            <a:lvl4pPr marL="1600200" indent="-228600" defTabSz="457200">
              <a:defRPr sz="4200">
                <a:solidFill>
                  <a:srgbClr val="000000"/>
                </a:solidFill>
                <a:latin typeface="Gill Sans" charset="0"/>
                <a:ea typeface="ヒラギノ角ゴ ProN W3" charset="-128"/>
                <a:sym typeface="Gill Sans" charset="0"/>
              </a:defRPr>
            </a:lvl4pPr>
            <a:lvl5pPr marL="2057400" indent="-228600" defTabSz="457200">
              <a:defRPr sz="4200">
                <a:solidFill>
                  <a:srgbClr val="000000"/>
                </a:solidFill>
                <a:latin typeface="Gill Sans" charset="0"/>
                <a:ea typeface="ヒラギノ角ゴ ProN W3" charset="-128"/>
                <a:sym typeface="Gill Sans" charset="0"/>
              </a:defRPr>
            </a:lvl5pPr>
            <a:lvl6pPr marL="2514600" indent="-228600" defTabSz="4572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defTabSz="4572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defTabSz="4572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defTabSz="4572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r>
              <a:rPr lang="en-US" altLang="en-US" sz="2000">
                <a:solidFill>
                  <a:srgbClr val="194174"/>
                </a:solidFill>
                <a:latin typeface="Source Sans Pro" panose="020B0503030403020204" pitchFamily="34" charset="0"/>
              </a:rPr>
              <a:t>ORC 3365.03, OAC 3333-1-65.14</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F580E7E-78D0-46EF-A770-3E9CAC533A18}"/>
              </a:ext>
            </a:extLst>
          </p:cNvPr>
          <p:cNvSpPr>
            <a:spLocks noGrp="1"/>
          </p:cNvSpPr>
          <p:nvPr>
            <p:ph type="subTitle" idx="1"/>
          </p:nvPr>
        </p:nvSpPr>
        <p:spPr/>
        <p:txBody>
          <a:bodyPr/>
          <a:lstStyle/>
          <a:p>
            <a:pPr lvl="0" algn="l" defTabSz="457200" eaLnBrk="1" fontAlgn="auto" hangingPunct="1">
              <a:lnSpc>
                <a:spcPct val="100000"/>
              </a:lnSpc>
              <a:spcAft>
                <a:spcPts val="0"/>
              </a:spcAft>
              <a:buClr>
                <a:srgbClr val="73A5CC"/>
              </a:buClr>
              <a:buSzPct val="80000"/>
            </a:pPr>
            <a:endParaRPr lang="en-US" dirty="0">
              <a:solidFill>
                <a:prstClr val="black">
                  <a:lumMod val="75000"/>
                  <a:lumOff val="25000"/>
                </a:prstClr>
              </a:solidFill>
              <a:latin typeface="Source Sans Pro" panose="020B0503030403020204" pitchFamily="34" charset="0"/>
              <a:cs typeface="Calibri" panose="020F0502020204030204" pitchFamily="34" charset="0"/>
            </a:endParaRPr>
          </a:p>
          <a:p>
            <a:pPr marL="342900" lvl="0" indent="-342900" algn="l" defTabSz="457200" eaLnBrk="1" fontAlgn="auto" hangingPunct="1">
              <a:lnSpc>
                <a:spcPct val="100000"/>
              </a:lnSpc>
              <a:spcAft>
                <a:spcPts val="0"/>
              </a:spcAft>
              <a:buClr>
                <a:srgbClr val="73A5CC"/>
              </a:buClr>
              <a:buSzPct val="80000"/>
              <a:buFont typeface="Wingdings 3" charset="2"/>
              <a:buChar char=""/>
            </a:pPr>
            <a:r>
              <a:rPr lang="en-US" dirty="0">
                <a:solidFill>
                  <a:prstClr val="black">
                    <a:lumMod val="75000"/>
                    <a:lumOff val="25000"/>
                  </a:prstClr>
                </a:solidFill>
                <a:latin typeface="Source Sans Pro" panose="020B0503030403020204" pitchFamily="34" charset="0"/>
                <a:cs typeface="Calibri" panose="020F0502020204030204" pitchFamily="34" charset="0"/>
              </a:rPr>
              <a:t>GCCC Process Overview Class of 2026 cont.</a:t>
            </a:r>
          </a:p>
          <a:p>
            <a:pPr marL="742950" lvl="1" indent="-285750" algn="l" defTabSz="457200" eaLnBrk="1" fontAlgn="auto" hangingPunct="1">
              <a:lnSpc>
                <a:spcPct val="100000"/>
              </a:lnSpc>
              <a:spcBef>
                <a:spcPts val="1000"/>
              </a:spcBef>
              <a:spcAft>
                <a:spcPts val="0"/>
              </a:spcAft>
              <a:buClr>
                <a:srgbClr val="73A5CC"/>
              </a:buClr>
              <a:buSzPct val="80000"/>
              <a:buFont typeface="Wingdings 3" charset="2"/>
              <a:buChar char=""/>
            </a:pPr>
            <a:r>
              <a:rPr lang="en-US" dirty="0">
                <a:solidFill>
                  <a:prstClr val="black">
                    <a:lumMod val="75000"/>
                    <a:lumOff val="25000"/>
                  </a:prstClr>
                </a:solidFill>
                <a:latin typeface="Source Sans Pro" panose="020B0503030403020204" pitchFamily="34" charset="0"/>
                <a:cs typeface="Calibri" panose="020F0502020204030204" pitchFamily="34" charset="0"/>
              </a:rPr>
              <a:t>Option 2 – Choose CCP courses that you want to take on your own</a:t>
            </a:r>
          </a:p>
          <a:p>
            <a:pPr marL="742950" lvl="1" indent="-285750" algn="l" defTabSz="457200" eaLnBrk="1" fontAlgn="auto" hangingPunct="1">
              <a:lnSpc>
                <a:spcPct val="100000"/>
              </a:lnSpc>
              <a:spcBef>
                <a:spcPts val="1000"/>
              </a:spcBef>
              <a:spcAft>
                <a:spcPts val="0"/>
              </a:spcAft>
              <a:buClr>
                <a:srgbClr val="73A5CC"/>
              </a:buClr>
              <a:buSzPct val="80000"/>
              <a:buFont typeface="Wingdings 3" charset="2"/>
              <a:buChar char=""/>
            </a:pPr>
            <a:r>
              <a:rPr lang="en-US" dirty="0">
                <a:solidFill>
                  <a:prstClr val="black">
                    <a:lumMod val="75000"/>
                    <a:lumOff val="25000"/>
                  </a:prstClr>
                </a:solidFill>
                <a:latin typeface="Source Sans Pro" panose="020B0503030403020204" pitchFamily="34" charset="0"/>
                <a:cs typeface="Calibri" panose="020F0502020204030204" pitchFamily="34" charset="0"/>
              </a:rPr>
              <a:t>Ensure that you meet eligibility requirements for courses and student is responsible for scheduling placement testing (if required)</a:t>
            </a:r>
          </a:p>
          <a:p>
            <a:pPr marL="742950" lvl="1" indent="-285750" algn="l" defTabSz="457200" eaLnBrk="1" fontAlgn="auto" hangingPunct="1">
              <a:lnSpc>
                <a:spcPct val="100000"/>
              </a:lnSpc>
              <a:spcBef>
                <a:spcPts val="1000"/>
              </a:spcBef>
              <a:spcAft>
                <a:spcPts val="0"/>
              </a:spcAft>
              <a:buClr>
                <a:srgbClr val="73A5CC"/>
              </a:buClr>
              <a:buSzPct val="80000"/>
              <a:buFont typeface="Wingdings 3" charset="2"/>
              <a:buChar char=""/>
            </a:pPr>
            <a:r>
              <a:rPr lang="en-US" dirty="0">
                <a:solidFill>
                  <a:prstClr val="black">
                    <a:lumMod val="75000"/>
                    <a:lumOff val="25000"/>
                  </a:prstClr>
                </a:solidFill>
                <a:latin typeface="Source Sans Pro" panose="020B0503030403020204" pitchFamily="34" charset="0"/>
                <a:cs typeface="Calibri" panose="020F0502020204030204" pitchFamily="34" charset="0"/>
              </a:rPr>
              <a:t>Complete registration for courses by deadlines designated by the college/university</a:t>
            </a:r>
          </a:p>
          <a:p>
            <a:pPr marL="742950" lvl="1" indent="-285750" algn="l" defTabSz="457200" eaLnBrk="1" fontAlgn="auto" hangingPunct="1">
              <a:lnSpc>
                <a:spcPct val="100000"/>
              </a:lnSpc>
              <a:spcBef>
                <a:spcPts val="1000"/>
              </a:spcBef>
              <a:spcAft>
                <a:spcPts val="0"/>
              </a:spcAft>
              <a:buClr>
                <a:srgbClr val="73A5CC"/>
              </a:buClr>
              <a:buSzPct val="80000"/>
              <a:buFont typeface="Wingdings 3" charset="2"/>
              <a:buChar char=""/>
            </a:pPr>
            <a:r>
              <a:rPr lang="en-US" dirty="0">
                <a:solidFill>
                  <a:prstClr val="black">
                    <a:lumMod val="75000"/>
                    <a:lumOff val="25000"/>
                  </a:prstClr>
                </a:solidFill>
                <a:latin typeface="Source Sans Pro" panose="020B0503030403020204" pitchFamily="34" charset="0"/>
                <a:cs typeface="Calibri" panose="020F0502020204030204" pitchFamily="34" charset="0"/>
              </a:rPr>
              <a:t>Give CCP coordinator and counselor a copy of course schedule before the start of school/term to ensure proper placements and that graduation requirements are being met</a:t>
            </a:r>
          </a:p>
          <a:p>
            <a:endParaRPr lang="en-US" dirty="0"/>
          </a:p>
        </p:txBody>
      </p:sp>
      <p:pic>
        <p:nvPicPr>
          <p:cNvPr id="3" name="Graphic 2">
            <a:extLst>
              <a:ext uri="{FF2B5EF4-FFF2-40B4-BE49-F238E27FC236}">
                <a16:creationId xmlns:a16="http://schemas.microsoft.com/office/drawing/2014/main" id="{1CF53611-9AE4-476A-B995-6EB4B9A0D55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72000" y="1828800"/>
            <a:ext cx="2352368" cy="457200"/>
          </a:xfrm>
          <a:prstGeom prst="rect">
            <a:avLst/>
          </a:prstGeom>
        </p:spPr>
      </p:pic>
    </p:spTree>
    <p:extLst>
      <p:ext uri="{BB962C8B-B14F-4D97-AF65-F5344CB8AC3E}">
        <p14:creationId xmlns:p14="http://schemas.microsoft.com/office/powerpoint/2010/main" val="3538449073"/>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DE5A6C7-9ED7-4CC0-A46C-073989263BC6}"/>
              </a:ext>
            </a:extLst>
          </p:cNvPr>
          <p:cNvSpPr>
            <a:spLocks noGrp="1"/>
          </p:cNvSpPr>
          <p:nvPr>
            <p:ph type="subTitle" idx="1"/>
          </p:nvPr>
        </p:nvSpPr>
        <p:spPr/>
        <p:txBody>
          <a:bodyPr/>
          <a:lstStyle/>
          <a:p>
            <a:endParaRPr lang="en-US" dirty="0"/>
          </a:p>
          <a:p>
            <a:pPr marL="342900" lvl="0" indent="-342900" algn="l" defTabSz="457200" eaLnBrk="1" fontAlgn="auto" hangingPunct="1">
              <a:lnSpc>
                <a:spcPct val="100000"/>
              </a:lnSpc>
              <a:spcAft>
                <a:spcPts val="0"/>
              </a:spcAft>
              <a:buClr>
                <a:srgbClr val="73A5CC"/>
              </a:buClr>
              <a:buSzPct val="80000"/>
              <a:buFont typeface="Wingdings 3" charset="2"/>
              <a:buChar char=""/>
            </a:pPr>
            <a:r>
              <a:rPr lang="en-US" sz="2000" dirty="0">
                <a:solidFill>
                  <a:prstClr val="black">
                    <a:lumMod val="75000"/>
                    <a:lumOff val="25000"/>
                  </a:prstClr>
                </a:solidFill>
                <a:latin typeface="Trebuchet MS" panose="020B0603020202020204"/>
              </a:rPr>
              <a:t>GCCC Process Overview Class of 2027</a:t>
            </a:r>
          </a:p>
          <a:p>
            <a:pPr marL="742950" lvl="1" indent="-285750" algn="l" defTabSz="457200" eaLnBrk="1" fontAlgn="auto" hangingPunct="1">
              <a:lnSpc>
                <a:spcPct val="100000"/>
              </a:lnSpc>
              <a:spcBef>
                <a:spcPts val="1000"/>
              </a:spcBef>
              <a:spcAft>
                <a:spcPts val="0"/>
              </a:spcAft>
              <a:buClr>
                <a:srgbClr val="73A5CC"/>
              </a:buClr>
              <a:buSzPct val="80000"/>
              <a:buFont typeface="Wingdings 3" charset="2"/>
              <a:buChar char=""/>
            </a:pPr>
            <a:r>
              <a:rPr lang="en-US" dirty="0">
                <a:solidFill>
                  <a:prstClr val="black">
                    <a:lumMod val="75000"/>
                    <a:lumOff val="25000"/>
                  </a:prstClr>
                </a:solidFill>
                <a:latin typeface="Source Sans Pro" panose="020B0503030403020204" pitchFamily="34" charset="0"/>
                <a:cs typeface="Calibri" panose="020F0502020204030204" pitchFamily="34" charset="0"/>
              </a:rPr>
              <a:t>Complete GCCC CCP Intent form by April 1</a:t>
            </a:r>
            <a:r>
              <a:rPr lang="en-US" baseline="30000" dirty="0">
                <a:solidFill>
                  <a:prstClr val="black">
                    <a:lumMod val="75000"/>
                    <a:lumOff val="25000"/>
                  </a:prstClr>
                </a:solidFill>
                <a:latin typeface="Source Sans Pro" panose="020B0503030403020204" pitchFamily="34" charset="0"/>
                <a:cs typeface="Calibri" panose="020F0502020204030204" pitchFamily="34" charset="0"/>
              </a:rPr>
              <a:t>st*</a:t>
            </a:r>
          </a:p>
          <a:p>
            <a:pPr marL="742950" lvl="1" indent="-285750" algn="l" defTabSz="457200" eaLnBrk="1" fontAlgn="auto" hangingPunct="1">
              <a:lnSpc>
                <a:spcPct val="100000"/>
              </a:lnSpc>
              <a:spcBef>
                <a:spcPts val="1000"/>
              </a:spcBef>
              <a:spcAft>
                <a:spcPts val="0"/>
              </a:spcAft>
              <a:buClr>
                <a:srgbClr val="73A5CC"/>
              </a:buClr>
              <a:buSzPct val="80000"/>
              <a:buFont typeface="Wingdings 3" charset="2"/>
              <a:buChar char=""/>
            </a:pPr>
            <a:r>
              <a:rPr lang="en-US" sz="1400" dirty="0">
                <a:solidFill>
                  <a:prstClr val="black">
                    <a:lumMod val="75000"/>
                    <a:lumOff val="25000"/>
                  </a:prstClr>
                </a:solidFill>
                <a:latin typeface="Source Sans Pro" panose="020B0503030403020204" pitchFamily="34" charset="0"/>
                <a:cs typeface="Calibri" panose="020F0502020204030204" pitchFamily="34" charset="0"/>
              </a:rPr>
              <a:t>*Exceptions can be made to the April 1</a:t>
            </a:r>
            <a:r>
              <a:rPr lang="en-US" sz="1400" baseline="30000" dirty="0">
                <a:solidFill>
                  <a:prstClr val="black">
                    <a:lumMod val="75000"/>
                    <a:lumOff val="25000"/>
                  </a:prstClr>
                </a:solidFill>
                <a:latin typeface="Source Sans Pro" panose="020B0503030403020204" pitchFamily="34" charset="0"/>
                <a:cs typeface="Calibri" panose="020F0502020204030204" pitchFamily="34" charset="0"/>
              </a:rPr>
              <a:t>st</a:t>
            </a:r>
            <a:r>
              <a:rPr lang="en-US" sz="1400" dirty="0">
                <a:solidFill>
                  <a:prstClr val="black">
                    <a:lumMod val="75000"/>
                    <a:lumOff val="25000"/>
                  </a:prstClr>
                </a:solidFill>
                <a:latin typeface="Source Sans Pro" panose="020B0503030403020204" pitchFamily="34" charset="0"/>
                <a:cs typeface="Calibri" panose="020F0502020204030204" pitchFamily="34" charset="0"/>
              </a:rPr>
              <a:t> deadline for students admitted to GCCC after April 1</a:t>
            </a:r>
            <a:r>
              <a:rPr lang="en-US" sz="1400" baseline="30000" dirty="0">
                <a:solidFill>
                  <a:prstClr val="black">
                    <a:lumMod val="75000"/>
                    <a:lumOff val="25000"/>
                  </a:prstClr>
                </a:solidFill>
                <a:latin typeface="Source Sans Pro" panose="020B0503030403020204" pitchFamily="34" charset="0"/>
                <a:cs typeface="Calibri" panose="020F0502020204030204" pitchFamily="34" charset="0"/>
              </a:rPr>
              <a:t>st</a:t>
            </a:r>
            <a:r>
              <a:rPr lang="en-US" sz="1400" dirty="0">
                <a:solidFill>
                  <a:prstClr val="black">
                    <a:lumMod val="75000"/>
                    <a:lumOff val="25000"/>
                  </a:prstClr>
                </a:solidFill>
                <a:latin typeface="Source Sans Pro" panose="020B0503030403020204" pitchFamily="34" charset="0"/>
                <a:cs typeface="Calibri" panose="020F0502020204030204" pitchFamily="34" charset="0"/>
              </a:rPr>
              <a:t> </a:t>
            </a:r>
          </a:p>
          <a:p>
            <a:pPr marL="742950" lvl="1" indent="-285750" algn="l" defTabSz="457200" eaLnBrk="1" fontAlgn="auto" hangingPunct="1">
              <a:lnSpc>
                <a:spcPct val="100000"/>
              </a:lnSpc>
              <a:spcBef>
                <a:spcPts val="1000"/>
              </a:spcBef>
              <a:spcAft>
                <a:spcPts val="0"/>
              </a:spcAft>
              <a:buClr>
                <a:srgbClr val="73A5CC"/>
              </a:buClr>
              <a:buSzPct val="80000"/>
              <a:buFont typeface="Wingdings 3" charset="2"/>
              <a:buChar char=""/>
            </a:pPr>
            <a:r>
              <a:rPr lang="en-US" dirty="0">
                <a:solidFill>
                  <a:prstClr val="black">
                    <a:lumMod val="75000"/>
                    <a:lumOff val="25000"/>
                  </a:prstClr>
                </a:solidFill>
                <a:latin typeface="Source Sans Pro" panose="020B0503030403020204" pitchFamily="34" charset="0"/>
                <a:cs typeface="Calibri" panose="020F0502020204030204" pitchFamily="34" charset="0"/>
              </a:rPr>
              <a:t>Option 1 - Choose the CCP classes you want to take at GCCC during the day as part of your regular schedule</a:t>
            </a:r>
          </a:p>
          <a:p>
            <a:pPr marL="742950" lvl="1" indent="-285750" algn="l" defTabSz="457200" eaLnBrk="1" fontAlgn="auto" hangingPunct="1">
              <a:lnSpc>
                <a:spcPct val="100000"/>
              </a:lnSpc>
              <a:spcBef>
                <a:spcPts val="1000"/>
              </a:spcBef>
              <a:spcAft>
                <a:spcPts val="0"/>
              </a:spcAft>
              <a:buClr>
                <a:srgbClr val="73A5CC"/>
              </a:buClr>
              <a:buSzPct val="80000"/>
              <a:buFont typeface="Wingdings 3" charset="2"/>
              <a:buChar char=""/>
            </a:pPr>
            <a:r>
              <a:rPr lang="en-US" dirty="0">
                <a:solidFill>
                  <a:prstClr val="black">
                    <a:lumMod val="75000"/>
                    <a:lumOff val="25000"/>
                  </a:prstClr>
                </a:solidFill>
                <a:latin typeface="Source Sans Pro" panose="020B0503030403020204" pitchFamily="34" charset="0"/>
                <a:cs typeface="Calibri" panose="020F0502020204030204" pitchFamily="34" charset="0"/>
              </a:rPr>
              <a:t>Complete CCP application for Sinclair and/or college/university attending for upcoming term</a:t>
            </a:r>
          </a:p>
          <a:p>
            <a:pPr marL="742950" lvl="1" indent="-285750" algn="l" defTabSz="457200" eaLnBrk="1" fontAlgn="auto" hangingPunct="1">
              <a:lnSpc>
                <a:spcPct val="100000"/>
              </a:lnSpc>
              <a:spcBef>
                <a:spcPts val="1000"/>
              </a:spcBef>
              <a:spcAft>
                <a:spcPts val="0"/>
              </a:spcAft>
              <a:buClr>
                <a:srgbClr val="73A5CC"/>
              </a:buClr>
              <a:buSzPct val="80000"/>
              <a:buFont typeface="Wingdings 3" charset="2"/>
              <a:buChar char=""/>
            </a:pPr>
            <a:r>
              <a:rPr lang="en-US" dirty="0">
                <a:solidFill>
                  <a:prstClr val="black">
                    <a:lumMod val="75000"/>
                    <a:lumOff val="25000"/>
                  </a:prstClr>
                </a:solidFill>
                <a:latin typeface="Source Sans Pro" panose="020B0503030403020204" pitchFamily="34" charset="0"/>
                <a:cs typeface="Calibri" panose="020F0502020204030204" pitchFamily="34" charset="0"/>
              </a:rPr>
              <a:t>CCP Coordinator will register you for courses offered at GCCC</a:t>
            </a:r>
          </a:p>
          <a:p>
            <a:pPr marL="742950" lvl="1" indent="-285750" algn="l" defTabSz="457200" eaLnBrk="1" fontAlgn="auto" hangingPunct="1">
              <a:lnSpc>
                <a:spcPct val="100000"/>
              </a:lnSpc>
              <a:spcBef>
                <a:spcPts val="1000"/>
              </a:spcBef>
              <a:spcAft>
                <a:spcPts val="0"/>
              </a:spcAft>
              <a:buClr>
                <a:srgbClr val="73A5CC"/>
              </a:buClr>
              <a:buSzPct val="80000"/>
              <a:buFont typeface="Wingdings 3" charset="2"/>
              <a:buChar char=""/>
            </a:pPr>
            <a:r>
              <a:rPr lang="en-US" dirty="0">
                <a:solidFill>
                  <a:prstClr val="black">
                    <a:lumMod val="75000"/>
                    <a:lumOff val="25000"/>
                  </a:prstClr>
                </a:solidFill>
                <a:latin typeface="Source Sans Pro" panose="020B0503030403020204" pitchFamily="34" charset="0"/>
                <a:cs typeface="Calibri" panose="020F0502020204030204" pitchFamily="34" charset="0"/>
              </a:rPr>
              <a:t>Ensure that you meet eligibility requirements for courses and student is responsible for scheduling placement testing (if required)</a:t>
            </a:r>
          </a:p>
          <a:p>
            <a:endParaRPr lang="en-US" dirty="0"/>
          </a:p>
        </p:txBody>
      </p:sp>
      <p:pic>
        <p:nvPicPr>
          <p:cNvPr id="3" name="Graphic 2">
            <a:extLst>
              <a:ext uri="{FF2B5EF4-FFF2-40B4-BE49-F238E27FC236}">
                <a16:creationId xmlns:a16="http://schemas.microsoft.com/office/drawing/2014/main" id="{B22DBEC4-7208-4870-8CA0-B0BAD9A0E0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72000" y="1828800"/>
            <a:ext cx="2352368" cy="457200"/>
          </a:xfrm>
          <a:prstGeom prst="rect">
            <a:avLst/>
          </a:prstGeom>
        </p:spPr>
      </p:pic>
    </p:spTree>
    <p:extLst>
      <p:ext uri="{BB962C8B-B14F-4D97-AF65-F5344CB8AC3E}">
        <p14:creationId xmlns:p14="http://schemas.microsoft.com/office/powerpoint/2010/main" val="3819829290"/>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3C8A80E-A395-48E1-AD3C-F1A1D871305E}"/>
              </a:ext>
            </a:extLst>
          </p:cNvPr>
          <p:cNvSpPr>
            <a:spLocks noGrp="1"/>
          </p:cNvSpPr>
          <p:nvPr>
            <p:ph type="subTitle" idx="1"/>
          </p:nvPr>
        </p:nvSpPr>
        <p:spPr/>
        <p:txBody>
          <a:bodyPr/>
          <a:lstStyle/>
          <a:p>
            <a:endParaRPr lang="en-US" dirty="0"/>
          </a:p>
          <a:p>
            <a:pPr marL="342900" lvl="0" indent="-342900" algn="l" defTabSz="457200" eaLnBrk="1" fontAlgn="auto" hangingPunct="1">
              <a:lnSpc>
                <a:spcPct val="100000"/>
              </a:lnSpc>
              <a:spcAft>
                <a:spcPts val="0"/>
              </a:spcAft>
              <a:buClr>
                <a:srgbClr val="73A5CC"/>
              </a:buClr>
              <a:buSzPct val="80000"/>
              <a:buFont typeface="Wingdings 3" charset="2"/>
              <a:buChar char=""/>
            </a:pPr>
            <a:r>
              <a:rPr lang="en-US" dirty="0">
                <a:solidFill>
                  <a:prstClr val="black">
                    <a:lumMod val="75000"/>
                    <a:lumOff val="25000"/>
                  </a:prstClr>
                </a:solidFill>
                <a:latin typeface="Trebuchet MS" panose="020B0603020202020204"/>
              </a:rPr>
              <a:t>GCCC Process Overview Class of 2027 cont.</a:t>
            </a:r>
          </a:p>
          <a:p>
            <a:pPr marL="742950" lvl="1" indent="-285750" algn="l" defTabSz="457200" eaLnBrk="1" fontAlgn="auto" hangingPunct="1">
              <a:lnSpc>
                <a:spcPct val="100000"/>
              </a:lnSpc>
              <a:spcBef>
                <a:spcPts val="1000"/>
              </a:spcBef>
              <a:spcAft>
                <a:spcPts val="0"/>
              </a:spcAft>
              <a:buClr>
                <a:srgbClr val="73A5CC"/>
              </a:buClr>
              <a:buSzPct val="80000"/>
              <a:buFont typeface="Wingdings 3" charset="2"/>
              <a:buChar char=""/>
            </a:pPr>
            <a:r>
              <a:rPr lang="en-US" sz="1900" dirty="0">
                <a:solidFill>
                  <a:prstClr val="black">
                    <a:lumMod val="75000"/>
                    <a:lumOff val="25000"/>
                  </a:prstClr>
                </a:solidFill>
                <a:latin typeface="Source Sans Pro" panose="020B0503030403020204" pitchFamily="34" charset="0"/>
                <a:cs typeface="Calibri" panose="020F0502020204030204" pitchFamily="34" charset="0"/>
              </a:rPr>
              <a:t>Option 2 – Choose CCP courses that you want to take on your own</a:t>
            </a:r>
          </a:p>
          <a:p>
            <a:pPr marL="742950" lvl="1" indent="-285750" algn="l" defTabSz="457200" eaLnBrk="1" fontAlgn="auto" hangingPunct="1">
              <a:lnSpc>
                <a:spcPct val="100000"/>
              </a:lnSpc>
              <a:spcBef>
                <a:spcPts val="1000"/>
              </a:spcBef>
              <a:spcAft>
                <a:spcPts val="0"/>
              </a:spcAft>
              <a:buClr>
                <a:srgbClr val="73A5CC"/>
              </a:buClr>
              <a:buSzPct val="80000"/>
              <a:buFont typeface="Wingdings 3" charset="2"/>
              <a:buChar char=""/>
            </a:pPr>
            <a:r>
              <a:rPr lang="en-US" sz="1900" dirty="0">
                <a:solidFill>
                  <a:prstClr val="black">
                    <a:lumMod val="75000"/>
                    <a:lumOff val="25000"/>
                  </a:prstClr>
                </a:solidFill>
                <a:latin typeface="Source Sans Pro" panose="020B0503030403020204" pitchFamily="34" charset="0"/>
                <a:cs typeface="Calibri" panose="020F0502020204030204" pitchFamily="34" charset="0"/>
              </a:rPr>
              <a:t>Complete CCP application for Sinclair and/or college/university attending for upcoming term</a:t>
            </a:r>
          </a:p>
          <a:p>
            <a:pPr marL="742950" lvl="1" indent="-285750" algn="l" defTabSz="457200" eaLnBrk="1" fontAlgn="auto" hangingPunct="1">
              <a:lnSpc>
                <a:spcPct val="100000"/>
              </a:lnSpc>
              <a:spcBef>
                <a:spcPts val="1000"/>
              </a:spcBef>
              <a:spcAft>
                <a:spcPts val="0"/>
              </a:spcAft>
              <a:buClr>
                <a:srgbClr val="73A5CC"/>
              </a:buClr>
              <a:buSzPct val="80000"/>
              <a:buFont typeface="Wingdings 3" charset="2"/>
              <a:buChar char=""/>
            </a:pPr>
            <a:r>
              <a:rPr lang="en-US" sz="1900" dirty="0">
                <a:solidFill>
                  <a:prstClr val="black">
                    <a:lumMod val="75000"/>
                    <a:lumOff val="25000"/>
                  </a:prstClr>
                </a:solidFill>
                <a:latin typeface="Source Sans Pro" panose="020B0503030403020204" pitchFamily="34" charset="0"/>
                <a:cs typeface="Calibri" panose="020F0502020204030204" pitchFamily="34" charset="0"/>
              </a:rPr>
              <a:t>Ensure that you meet eligibility requirements for courses and student is responsible for scheduling placement testing (if required)</a:t>
            </a:r>
          </a:p>
          <a:p>
            <a:pPr marL="742950" lvl="1" indent="-285750" algn="l" defTabSz="457200" eaLnBrk="1" fontAlgn="auto" hangingPunct="1">
              <a:lnSpc>
                <a:spcPct val="100000"/>
              </a:lnSpc>
              <a:spcBef>
                <a:spcPts val="1000"/>
              </a:spcBef>
              <a:spcAft>
                <a:spcPts val="0"/>
              </a:spcAft>
              <a:buClr>
                <a:srgbClr val="73A5CC"/>
              </a:buClr>
              <a:buSzPct val="80000"/>
              <a:buFont typeface="Wingdings 3" charset="2"/>
              <a:buChar char=""/>
            </a:pPr>
            <a:r>
              <a:rPr lang="en-US" sz="1900" dirty="0">
                <a:solidFill>
                  <a:prstClr val="black">
                    <a:lumMod val="75000"/>
                    <a:lumOff val="25000"/>
                  </a:prstClr>
                </a:solidFill>
                <a:latin typeface="Source Sans Pro" panose="020B0503030403020204" pitchFamily="34" charset="0"/>
                <a:cs typeface="Calibri" panose="020F0502020204030204" pitchFamily="34" charset="0"/>
              </a:rPr>
              <a:t>Complete registration for courses by deadlines designated by the college/university</a:t>
            </a:r>
          </a:p>
          <a:p>
            <a:pPr marL="742950" lvl="1" indent="-285750" algn="l" defTabSz="457200" eaLnBrk="1" fontAlgn="auto" hangingPunct="1">
              <a:lnSpc>
                <a:spcPct val="100000"/>
              </a:lnSpc>
              <a:spcBef>
                <a:spcPts val="1000"/>
              </a:spcBef>
              <a:spcAft>
                <a:spcPts val="0"/>
              </a:spcAft>
              <a:buClr>
                <a:srgbClr val="73A5CC"/>
              </a:buClr>
              <a:buSzPct val="80000"/>
              <a:buFont typeface="Wingdings 3" charset="2"/>
              <a:buChar char=""/>
            </a:pPr>
            <a:r>
              <a:rPr lang="en-US" sz="1900" dirty="0">
                <a:solidFill>
                  <a:prstClr val="black">
                    <a:lumMod val="75000"/>
                    <a:lumOff val="25000"/>
                  </a:prstClr>
                </a:solidFill>
                <a:latin typeface="Source Sans Pro" panose="020B0503030403020204" pitchFamily="34" charset="0"/>
                <a:cs typeface="Calibri" panose="020F0502020204030204" pitchFamily="34" charset="0"/>
              </a:rPr>
              <a:t>Give CCP coordinator and counselor a copy of course schedule before the start of school/term to ensure proper placements and that graduation requirements are being met</a:t>
            </a:r>
          </a:p>
          <a:p>
            <a:endParaRPr lang="en-US" dirty="0"/>
          </a:p>
        </p:txBody>
      </p:sp>
      <p:pic>
        <p:nvPicPr>
          <p:cNvPr id="3" name="Graphic 2">
            <a:extLst>
              <a:ext uri="{FF2B5EF4-FFF2-40B4-BE49-F238E27FC236}">
                <a16:creationId xmlns:a16="http://schemas.microsoft.com/office/drawing/2014/main" id="{D526DB25-BB18-4D3B-A94D-D1AA6C02C0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72000" y="1828800"/>
            <a:ext cx="2352368" cy="457200"/>
          </a:xfrm>
          <a:prstGeom prst="rect">
            <a:avLst/>
          </a:prstGeom>
        </p:spPr>
      </p:pic>
    </p:spTree>
    <p:extLst>
      <p:ext uri="{BB962C8B-B14F-4D97-AF65-F5344CB8AC3E}">
        <p14:creationId xmlns:p14="http://schemas.microsoft.com/office/powerpoint/2010/main" val="1967353239"/>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8B8DDF6-8461-46DE-9B33-624A3FCB37B8}"/>
              </a:ext>
            </a:extLst>
          </p:cNvPr>
          <p:cNvSpPr>
            <a:spLocks noGrp="1"/>
          </p:cNvSpPr>
          <p:nvPr>
            <p:ph type="subTitle" idx="1"/>
          </p:nvPr>
        </p:nvSpPr>
        <p:spPr/>
        <p:txBody>
          <a:bodyPr/>
          <a:lstStyle/>
          <a:p>
            <a:endParaRPr lang="en-US" dirty="0"/>
          </a:p>
          <a:p>
            <a:pPr marL="342900" lvl="0" indent="-342900" algn="l" defTabSz="457200" eaLnBrk="1" fontAlgn="auto" hangingPunct="1">
              <a:lnSpc>
                <a:spcPct val="100000"/>
              </a:lnSpc>
              <a:spcAft>
                <a:spcPts val="0"/>
              </a:spcAft>
              <a:buClr>
                <a:srgbClr val="73A5CC"/>
              </a:buClr>
              <a:buSzPct val="80000"/>
              <a:buFont typeface="Wingdings 3" charset="2"/>
              <a:buChar char=""/>
            </a:pPr>
            <a:r>
              <a:rPr lang="en-US" sz="1400" dirty="0">
                <a:solidFill>
                  <a:prstClr val="black">
                    <a:lumMod val="75000"/>
                    <a:lumOff val="25000"/>
                  </a:prstClr>
                </a:solidFill>
                <a:latin typeface="Trebuchet MS" panose="020B0603020202020204"/>
              </a:rPr>
              <a:t>Apply to our College Credit Plus Partners</a:t>
            </a:r>
          </a:p>
          <a:p>
            <a:pPr lvl="0" algn="l" defTabSz="457200" eaLnBrk="1" fontAlgn="auto" hangingPunct="1">
              <a:lnSpc>
                <a:spcPct val="100000"/>
              </a:lnSpc>
              <a:spcAft>
                <a:spcPts val="0"/>
              </a:spcAft>
              <a:buClr>
                <a:srgbClr val="73A5CC"/>
              </a:buClr>
              <a:buSzPct val="80000"/>
            </a:pPr>
            <a:endParaRPr lang="en-US" sz="1400" dirty="0">
              <a:solidFill>
                <a:prstClr val="black">
                  <a:lumMod val="75000"/>
                  <a:lumOff val="25000"/>
                </a:prstClr>
              </a:solidFill>
              <a:latin typeface="Trebuchet MS" panose="020B0603020202020204"/>
            </a:endParaRPr>
          </a:p>
          <a:p>
            <a:pPr marL="342900" lvl="0" indent="-342900" algn="l" defTabSz="457200" eaLnBrk="1" fontAlgn="auto" hangingPunct="1">
              <a:lnSpc>
                <a:spcPct val="100000"/>
              </a:lnSpc>
              <a:spcAft>
                <a:spcPts val="0"/>
              </a:spcAft>
              <a:buClr>
                <a:srgbClr val="73A5CC"/>
              </a:buClr>
              <a:buSzPct val="80000"/>
              <a:buFont typeface="Wingdings 3" charset="2"/>
              <a:buChar char=""/>
            </a:pPr>
            <a:endParaRPr lang="en-US" sz="1400" dirty="0">
              <a:solidFill>
                <a:prstClr val="black">
                  <a:lumMod val="75000"/>
                  <a:lumOff val="25000"/>
                </a:prstClr>
              </a:solidFill>
              <a:latin typeface="Trebuchet MS" panose="020B0603020202020204"/>
            </a:endParaRPr>
          </a:p>
          <a:p>
            <a:pPr marL="342900" lvl="0" indent="-342900" algn="l" defTabSz="457200" eaLnBrk="1" fontAlgn="auto" hangingPunct="1">
              <a:lnSpc>
                <a:spcPct val="100000"/>
              </a:lnSpc>
              <a:spcAft>
                <a:spcPts val="0"/>
              </a:spcAft>
              <a:buClr>
                <a:srgbClr val="73A5CC"/>
              </a:buClr>
              <a:buSzPct val="80000"/>
              <a:buFont typeface="Wingdings 3" charset="2"/>
              <a:buChar char=""/>
            </a:pPr>
            <a:r>
              <a:rPr lang="en-US" sz="1400" dirty="0">
                <a:solidFill>
                  <a:prstClr val="black">
                    <a:lumMod val="75000"/>
                    <a:lumOff val="25000"/>
                  </a:prstClr>
                </a:solidFill>
                <a:latin typeface="Trebuchet MS" panose="020B0603020202020204"/>
              </a:rPr>
              <a:t>Class of 2026 – if you applied as Tech Prep student, you do not need to apply again. Sinclair will flip your application to CCP</a:t>
            </a:r>
          </a:p>
          <a:p>
            <a:pPr marL="342900" lvl="0" indent="-342900" algn="l" defTabSz="457200" eaLnBrk="1" fontAlgn="auto" hangingPunct="1">
              <a:lnSpc>
                <a:spcPct val="100000"/>
              </a:lnSpc>
              <a:spcAft>
                <a:spcPts val="0"/>
              </a:spcAft>
              <a:buClr>
                <a:srgbClr val="73A5CC"/>
              </a:buClr>
              <a:buSzPct val="80000"/>
              <a:buFont typeface="Wingdings 3" charset="2"/>
              <a:buChar char=""/>
            </a:pPr>
            <a:r>
              <a:rPr lang="en-US" sz="1400" dirty="0">
                <a:solidFill>
                  <a:prstClr val="black">
                    <a:lumMod val="75000"/>
                    <a:lumOff val="25000"/>
                  </a:prstClr>
                </a:solidFill>
                <a:latin typeface="Trebuchet MS" panose="020B0603020202020204"/>
              </a:rPr>
              <a:t>Class of 2026 – if you have not applied as Tech Prep, you will need to apply at </a:t>
            </a:r>
            <a:r>
              <a:rPr lang="en-US" sz="1400" dirty="0">
                <a:solidFill>
                  <a:prstClr val="black">
                    <a:lumMod val="75000"/>
                    <a:lumOff val="25000"/>
                  </a:prstClr>
                </a:solidFill>
                <a:latin typeface="Trebuchet MS" panose="020B0603020202020204"/>
                <a:hlinkClick r:id="rId2">
                  <a:extLst>
                    <a:ext uri="{A12FA001-AC4F-418D-AE19-62706E023703}">
                      <ahyp:hlinkClr xmlns:ahyp="http://schemas.microsoft.com/office/drawing/2018/hyperlinkcolor" val="tx"/>
                    </a:ext>
                  </a:extLst>
                </a:hlinkClick>
              </a:rPr>
              <a:t>www.Sinclair.edu</a:t>
            </a:r>
            <a:r>
              <a:rPr lang="en-US" sz="1400" dirty="0">
                <a:solidFill>
                  <a:prstClr val="black">
                    <a:lumMod val="75000"/>
                    <a:lumOff val="25000"/>
                  </a:prstClr>
                </a:solidFill>
                <a:latin typeface="Trebuchet MS" panose="020B0603020202020204"/>
              </a:rPr>
              <a:t> and complete CCP application</a:t>
            </a:r>
          </a:p>
          <a:p>
            <a:pPr marL="342900" lvl="0" indent="-342900" algn="l" defTabSz="457200" eaLnBrk="1" fontAlgn="auto" hangingPunct="1">
              <a:lnSpc>
                <a:spcPct val="100000"/>
              </a:lnSpc>
              <a:spcAft>
                <a:spcPts val="0"/>
              </a:spcAft>
              <a:buClr>
                <a:srgbClr val="73A5CC"/>
              </a:buClr>
              <a:buSzPct val="80000"/>
              <a:buFont typeface="Wingdings 3" charset="2"/>
              <a:buChar char=""/>
            </a:pPr>
            <a:r>
              <a:rPr lang="en-US" sz="1400" dirty="0">
                <a:solidFill>
                  <a:prstClr val="black">
                    <a:lumMod val="75000"/>
                    <a:lumOff val="25000"/>
                  </a:prstClr>
                </a:solidFill>
                <a:latin typeface="Trebuchet MS" panose="020B0603020202020204"/>
              </a:rPr>
              <a:t>Class of 2027 – if you have applied for CCP at your home school, you do not need apply again.  Sinclair will change your school to GCCC</a:t>
            </a:r>
          </a:p>
          <a:p>
            <a:pPr marL="342900" lvl="0" indent="-342900" algn="l" defTabSz="457200" eaLnBrk="1" fontAlgn="auto" hangingPunct="1">
              <a:lnSpc>
                <a:spcPct val="100000"/>
              </a:lnSpc>
              <a:spcAft>
                <a:spcPts val="0"/>
              </a:spcAft>
              <a:buClr>
                <a:srgbClr val="73A5CC"/>
              </a:buClr>
              <a:buSzPct val="80000"/>
              <a:buFont typeface="Wingdings 3" charset="2"/>
              <a:buChar char=""/>
            </a:pPr>
            <a:r>
              <a:rPr lang="en-US" sz="1400" dirty="0">
                <a:solidFill>
                  <a:prstClr val="black">
                    <a:lumMod val="75000"/>
                    <a:lumOff val="25000"/>
                  </a:prstClr>
                </a:solidFill>
                <a:latin typeface="Trebuchet MS" panose="020B0603020202020204"/>
              </a:rPr>
              <a:t>Class of 2027 – if you have not applied for CCP, you will need to apply at </a:t>
            </a:r>
            <a:r>
              <a:rPr lang="en-US" sz="1400" dirty="0">
                <a:solidFill>
                  <a:prstClr val="black">
                    <a:lumMod val="75000"/>
                    <a:lumOff val="25000"/>
                  </a:prstClr>
                </a:solidFill>
                <a:latin typeface="Trebuchet MS" panose="020B0603020202020204"/>
                <a:hlinkClick r:id="rId2">
                  <a:extLst>
                    <a:ext uri="{A12FA001-AC4F-418D-AE19-62706E023703}">
                      <ahyp:hlinkClr xmlns:ahyp="http://schemas.microsoft.com/office/drawing/2018/hyperlinkcolor" val="tx"/>
                    </a:ext>
                  </a:extLst>
                </a:hlinkClick>
              </a:rPr>
              <a:t>www.Sinclair.edu</a:t>
            </a:r>
            <a:r>
              <a:rPr lang="en-US" sz="1400" dirty="0">
                <a:solidFill>
                  <a:prstClr val="black">
                    <a:lumMod val="75000"/>
                    <a:lumOff val="25000"/>
                  </a:prstClr>
                </a:solidFill>
                <a:latin typeface="Trebuchet MS" panose="020B0603020202020204"/>
              </a:rPr>
              <a:t> and complete CCP application and list GCCC is the school you are attending</a:t>
            </a:r>
          </a:p>
          <a:p>
            <a:endParaRPr lang="en-US" dirty="0"/>
          </a:p>
        </p:txBody>
      </p:sp>
      <p:pic>
        <p:nvPicPr>
          <p:cNvPr id="3" name="Graphic 2">
            <a:extLst>
              <a:ext uri="{FF2B5EF4-FFF2-40B4-BE49-F238E27FC236}">
                <a16:creationId xmlns:a16="http://schemas.microsoft.com/office/drawing/2014/main" id="{E7A58E34-C2F4-4177-9E74-A9E44B5724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0" y="1828800"/>
            <a:ext cx="2352368" cy="457200"/>
          </a:xfrm>
          <a:prstGeom prst="rect">
            <a:avLst/>
          </a:prstGeom>
        </p:spPr>
      </p:pic>
      <p:pic>
        <p:nvPicPr>
          <p:cNvPr id="4" name="Picture 3">
            <a:extLst>
              <a:ext uri="{FF2B5EF4-FFF2-40B4-BE49-F238E27FC236}">
                <a16:creationId xmlns:a16="http://schemas.microsoft.com/office/drawing/2014/main" id="{123CCAE8-302A-4D3B-81EF-DCE1DC69ECFE}"/>
              </a:ext>
            </a:extLst>
          </p:cNvPr>
          <p:cNvPicPr>
            <a:picLocks noChangeAspect="1"/>
          </p:cNvPicPr>
          <p:nvPr/>
        </p:nvPicPr>
        <p:blipFill>
          <a:blip r:embed="rId5"/>
          <a:stretch>
            <a:fillRect/>
          </a:stretch>
        </p:blipFill>
        <p:spPr>
          <a:xfrm>
            <a:off x="3465025" y="2905031"/>
            <a:ext cx="2781300" cy="685800"/>
          </a:xfrm>
          <a:prstGeom prst="rect">
            <a:avLst/>
          </a:prstGeom>
        </p:spPr>
      </p:pic>
    </p:spTree>
    <p:extLst>
      <p:ext uri="{BB962C8B-B14F-4D97-AF65-F5344CB8AC3E}">
        <p14:creationId xmlns:p14="http://schemas.microsoft.com/office/powerpoint/2010/main" val="2547672657"/>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3F105E5-AA9A-4AE0-AA0E-D5C1FCFB9511}"/>
              </a:ext>
            </a:extLst>
          </p:cNvPr>
          <p:cNvSpPr>
            <a:spLocks noGrp="1"/>
          </p:cNvSpPr>
          <p:nvPr>
            <p:ph type="subTitle" idx="1"/>
          </p:nvPr>
        </p:nvSpPr>
        <p:spPr/>
        <p:txBody>
          <a:bodyPr/>
          <a:lstStyle/>
          <a:p>
            <a:endParaRPr lang="en-US" dirty="0"/>
          </a:p>
          <a:p>
            <a:pPr marL="342900" lvl="0" indent="-342900" algn="l" defTabSz="457200" eaLnBrk="1" fontAlgn="auto" hangingPunct="1">
              <a:lnSpc>
                <a:spcPct val="100000"/>
              </a:lnSpc>
              <a:spcAft>
                <a:spcPts val="0"/>
              </a:spcAft>
              <a:buClr>
                <a:srgbClr val="73A5CC"/>
              </a:buClr>
              <a:buSzPct val="80000"/>
              <a:buFont typeface="Wingdings 3" charset="2"/>
              <a:buChar char=""/>
            </a:pPr>
            <a:r>
              <a:rPr lang="en-US" sz="1800" dirty="0">
                <a:solidFill>
                  <a:prstClr val="black">
                    <a:lumMod val="75000"/>
                    <a:lumOff val="25000"/>
                  </a:prstClr>
                </a:solidFill>
                <a:latin typeface="Trebuchet MS" panose="020B0603020202020204"/>
              </a:rPr>
              <a:t>Apply to our College Credit Plus Partners</a:t>
            </a:r>
          </a:p>
          <a:p>
            <a:pPr marL="342900" lvl="0" indent="-342900" algn="l" defTabSz="457200" eaLnBrk="1" fontAlgn="auto" hangingPunct="1">
              <a:lnSpc>
                <a:spcPct val="100000"/>
              </a:lnSpc>
              <a:spcAft>
                <a:spcPts val="0"/>
              </a:spcAft>
              <a:buClr>
                <a:srgbClr val="73A5CC"/>
              </a:buClr>
              <a:buSzPct val="80000"/>
              <a:buFont typeface="Wingdings 3" charset="2"/>
              <a:buChar char=""/>
            </a:pPr>
            <a:endParaRPr lang="en-US" sz="1800" dirty="0">
              <a:solidFill>
                <a:prstClr val="black">
                  <a:lumMod val="75000"/>
                  <a:lumOff val="25000"/>
                </a:prstClr>
              </a:solidFill>
              <a:latin typeface="Trebuchet MS" panose="020B0603020202020204"/>
            </a:endParaRPr>
          </a:p>
          <a:p>
            <a:pPr marL="342900" lvl="0" indent="-342900" algn="l" defTabSz="457200" eaLnBrk="1" fontAlgn="auto" hangingPunct="1">
              <a:lnSpc>
                <a:spcPct val="100000"/>
              </a:lnSpc>
              <a:spcAft>
                <a:spcPts val="0"/>
              </a:spcAft>
              <a:buClr>
                <a:srgbClr val="73A5CC"/>
              </a:buClr>
              <a:buSzPct val="80000"/>
              <a:buFont typeface="Wingdings 3" charset="2"/>
              <a:buChar char=""/>
            </a:pPr>
            <a:endParaRPr lang="en-US" sz="1800" dirty="0">
              <a:solidFill>
                <a:prstClr val="black">
                  <a:lumMod val="75000"/>
                  <a:lumOff val="25000"/>
                </a:prstClr>
              </a:solidFill>
              <a:latin typeface="Trebuchet MS" panose="020B0603020202020204"/>
            </a:endParaRPr>
          </a:p>
          <a:p>
            <a:pPr marL="342900" lvl="0" indent="-342900" algn="l" defTabSz="457200" eaLnBrk="1" fontAlgn="auto" hangingPunct="1">
              <a:lnSpc>
                <a:spcPct val="100000"/>
              </a:lnSpc>
              <a:spcAft>
                <a:spcPts val="0"/>
              </a:spcAft>
              <a:buClr>
                <a:srgbClr val="73A5CC"/>
              </a:buClr>
              <a:buSzPct val="80000"/>
              <a:buFont typeface="Wingdings 3" charset="2"/>
              <a:buChar char=""/>
            </a:pPr>
            <a:r>
              <a:rPr lang="en-US" sz="1800" dirty="0">
                <a:solidFill>
                  <a:prstClr val="black">
                    <a:lumMod val="75000"/>
                    <a:lumOff val="25000"/>
                  </a:prstClr>
                </a:solidFill>
                <a:latin typeface="Trebuchet MS" panose="020B0603020202020204"/>
              </a:rPr>
              <a:t>Class of 2026 – if you are not currently taking CCP courses at Clark State, you will need to complete the CCP application with Clark State at </a:t>
            </a:r>
            <a:r>
              <a:rPr lang="en-US" sz="1800" dirty="0">
                <a:solidFill>
                  <a:prstClr val="black">
                    <a:lumMod val="75000"/>
                    <a:lumOff val="25000"/>
                  </a:prstClr>
                </a:solidFill>
                <a:latin typeface="Trebuchet MS" panose="020B0603020202020204"/>
                <a:hlinkClick r:id="rId2">
                  <a:extLst>
                    <a:ext uri="{A12FA001-AC4F-418D-AE19-62706E023703}">
                      <ahyp:hlinkClr xmlns:ahyp="http://schemas.microsoft.com/office/drawing/2018/hyperlinkcolor" val="tx"/>
                    </a:ext>
                  </a:extLst>
                </a:hlinkClick>
              </a:rPr>
              <a:t>www.clarkstate.edu</a:t>
            </a:r>
            <a:r>
              <a:rPr lang="en-US" sz="1800" dirty="0">
                <a:solidFill>
                  <a:prstClr val="black">
                    <a:lumMod val="75000"/>
                    <a:lumOff val="25000"/>
                  </a:prstClr>
                </a:solidFill>
                <a:latin typeface="Trebuchet MS" panose="020B0603020202020204"/>
              </a:rPr>
              <a:t> and select High School Programs</a:t>
            </a:r>
          </a:p>
          <a:p>
            <a:pPr marL="342900" lvl="0" indent="-342900" algn="l" defTabSz="457200" eaLnBrk="1" fontAlgn="auto" hangingPunct="1">
              <a:lnSpc>
                <a:spcPct val="100000"/>
              </a:lnSpc>
              <a:spcAft>
                <a:spcPts val="0"/>
              </a:spcAft>
              <a:buClr>
                <a:srgbClr val="73A5CC"/>
              </a:buClr>
              <a:buSzPct val="80000"/>
              <a:buFont typeface="Wingdings 3" charset="2"/>
              <a:buChar char=""/>
            </a:pPr>
            <a:r>
              <a:rPr lang="en-US" sz="1800" dirty="0">
                <a:solidFill>
                  <a:prstClr val="black">
                    <a:lumMod val="75000"/>
                    <a:lumOff val="25000"/>
                  </a:prstClr>
                </a:solidFill>
                <a:latin typeface="Trebuchet MS" panose="020B0603020202020204"/>
              </a:rPr>
              <a:t>Class of 2027 – if you are currently taking CCP courses at Clark State, you not need to reapply.  Clark State will change your school to GCCC.  If you are not currently taking courses, please follow the steps above to apply.</a:t>
            </a:r>
          </a:p>
          <a:p>
            <a:endParaRPr lang="en-US" dirty="0"/>
          </a:p>
        </p:txBody>
      </p:sp>
      <p:pic>
        <p:nvPicPr>
          <p:cNvPr id="3" name="Graphic 2">
            <a:extLst>
              <a:ext uri="{FF2B5EF4-FFF2-40B4-BE49-F238E27FC236}">
                <a16:creationId xmlns:a16="http://schemas.microsoft.com/office/drawing/2014/main" id="{E47ADCFE-403C-4AEC-8B1D-19A4782222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0" y="1828800"/>
            <a:ext cx="2352368" cy="457200"/>
          </a:xfrm>
          <a:prstGeom prst="rect">
            <a:avLst/>
          </a:prstGeom>
        </p:spPr>
      </p:pic>
      <p:pic>
        <p:nvPicPr>
          <p:cNvPr id="5" name="Graphic 4">
            <a:extLst>
              <a:ext uri="{FF2B5EF4-FFF2-40B4-BE49-F238E27FC236}">
                <a16:creationId xmlns:a16="http://schemas.microsoft.com/office/drawing/2014/main" id="{7D4E96DE-4A9D-4672-A023-06478CA71E1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43187" y="3076575"/>
            <a:ext cx="6905625" cy="704850"/>
          </a:xfrm>
          <a:prstGeom prst="rect">
            <a:avLst/>
          </a:prstGeom>
        </p:spPr>
      </p:pic>
    </p:spTree>
    <p:extLst>
      <p:ext uri="{BB962C8B-B14F-4D97-AF65-F5344CB8AC3E}">
        <p14:creationId xmlns:p14="http://schemas.microsoft.com/office/powerpoint/2010/main" val="3095872828"/>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F00D889-56F1-4B6B-A218-8443E8C46701}"/>
              </a:ext>
            </a:extLst>
          </p:cNvPr>
          <p:cNvSpPr>
            <a:spLocks noGrp="1"/>
          </p:cNvSpPr>
          <p:nvPr>
            <p:ph type="subTitle" idx="1"/>
          </p:nvPr>
        </p:nvSpPr>
        <p:spPr/>
        <p:txBody>
          <a:bodyPr/>
          <a:lstStyle/>
          <a:p>
            <a:endParaRPr lang="en-US" dirty="0"/>
          </a:p>
          <a:p>
            <a:pPr marL="342900" lvl="0" indent="-342900" algn="l" defTabSz="457200" eaLnBrk="1" fontAlgn="auto" hangingPunct="1">
              <a:lnSpc>
                <a:spcPct val="100000"/>
              </a:lnSpc>
              <a:spcAft>
                <a:spcPts val="0"/>
              </a:spcAft>
              <a:buClr>
                <a:srgbClr val="73A5CC"/>
              </a:buClr>
              <a:buSzPct val="80000"/>
              <a:buFont typeface="Wingdings 3" charset="2"/>
              <a:buChar char=""/>
            </a:pPr>
            <a:r>
              <a:rPr lang="en-US" sz="1600" dirty="0">
                <a:solidFill>
                  <a:prstClr val="black">
                    <a:lumMod val="75000"/>
                    <a:lumOff val="25000"/>
                  </a:prstClr>
                </a:solidFill>
                <a:latin typeface="Trebuchet MS" panose="020B0603020202020204"/>
              </a:rPr>
              <a:t>GCCC Course Daily Schedule</a:t>
            </a:r>
          </a:p>
          <a:p>
            <a:pPr marL="742950" lvl="1" indent="-285750" algn="l" defTabSz="457200" eaLnBrk="1" fontAlgn="auto" hangingPunct="1">
              <a:lnSpc>
                <a:spcPct val="100000"/>
              </a:lnSpc>
              <a:spcBef>
                <a:spcPts val="1000"/>
              </a:spcBef>
              <a:spcAft>
                <a:spcPts val="0"/>
              </a:spcAft>
              <a:buClr>
                <a:srgbClr val="73A5CC"/>
              </a:buClr>
              <a:buSzPct val="80000"/>
              <a:buFont typeface="Wingdings 3" charset="2"/>
              <a:buChar char=""/>
            </a:pPr>
            <a:r>
              <a:rPr lang="en-US" sz="1600" dirty="0">
                <a:solidFill>
                  <a:prstClr val="black">
                    <a:lumMod val="75000"/>
                    <a:lumOff val="25000"/>
                  </a:prstClr>
                </a:solidFill>
                <a:latin typeface="Trebuchet MS" panose="020B0603020202020204"/>
              </a:rPr>
              <a:t>GCCC operates on an 8 period bell schedule</a:t>
            </a:r>
          </a:p>
          <a:p>
            <a:pPr marL="742950" lvl="1" indent="-285750" algn="l" defTabSz="457200" eaLnBrk="1" fontAlgn="auto" hangingPunct="1">
              <a:lnSpc>
                <a:spcPct val="100000"/>
              </a:lnSpc>
              <a:spcBef>
                <a:spcPts val="1000"/>
              </a:spcBef>
              <a:spcAft>
                <a:spcPts val="0"/>
              </a:spcAft>
              <a:buClr>
                <a:srgbClr val="73A5CC"/>
              </a:buClr>
              <a:buSzPct val="80000"/>
              <a:buFont typeface="Wingdings 3" charset="2"/>
              <a:buChar char=""/>
            </a:pPr>
            <a:r>
              <a:rPr lang="en-US" sz="1600" dirty="0">
                <a:solidFill>
                  <a:prstClr val="black">
                    <a:lumMod val="75000"/>
                    <a:lumOff val="25000"/>
                  </a:prstClr>
                </a:solidFill>
                <a:latin typeface="Trebuchet MS" panose="020B0603020202020204"/>
              </a:rPr>
              <a:t>Students are enrolled in their Lab for 3 periods</a:t>
            </a:r>
          </a:p>
          <a:p>
            <a:pPr marL="742950" lvl="1" indent="-285750" algn="l" defTabSz="457200" eaLnBrk="1" fontAlgn="auto" hangingPunct="1">
              <a:lnSpc>
                <a:spcPct val="100000"/>
              </a:lnSpc>
              <a:spcBef>
                <a:spcPts val="1000"/>
              </a:spcBef>
              <a:spcAft>
                <a:spcPts val="0"/>
              </a:spcAft>
              <a:buClr>
                <a:srgbClr val="73A5CC"/>
              </a:buClr>
              <a:buSzPct val="80000"/>
              <a:buFont typeface="Wingdings 3" charset="2"/>
              <a:buChar char=""/>
            </a:pPr>
            <a:r>
              <a:rPr lang="en-US" sz="1600" dirty="0">
                <a:solidFill>
                  <a:prstClr val="black">
                    <a:lumMod val="75000"/>
                    <a:lumOff val="25000"/>
                  </a:prstClr>
                </a:solidFill>
                <a:latin typeface="Trebuchet MS" panose="020B0603020202020204"/>
              </a:rPr>
              <a:t>Students have 4 periods available for academic courses</a:t>
            </a:r>
          </a:p>
          <a:p>
            <a:pPr marL="742950" lvl="1" indent="-285750" algn="l" defTabSz="457200" eaLnBrk="1" fontAlgn="auto" hangingPunct="1">
              <a:lnSpc>
                <a:spcPct val="100000"/>
              </a:lnSpc>
              <a:spcBef>
                <a:spcPts val="1000"/>
              </a:spcBef>
              <a:spcAft>
                <a:spcPts val="0"/>
              </a:spcAft>
              <a:buClr>
                <a:srgbClr val="73A5CC"/>
              </a:buClr>
              <a:buSzPct val="80000"/>
              <a:buFont typeface="Wingdings 3" charset="2"/>
              <a:buChar char=""/>
            </a:pPr>
            <a:r>
              <a:rPr lang="en-US" sz="1600" dirty="0">
                <a:solidFill>
                  <a:prstClr val="black">
                    <a:lumMod val="75000"/>
                    <a:lumOff val="25000"/>
                  </a:prstClr>
                </a:solidFill>
                <a:latin typeface="Trebuchet MS" panose="020B0603020202020204"/>
              </a:rPr>
              <a:t>Students will have the option to have one open period available on campus if they are taking a CCP course off campus</a:t>
            </a:r>
          </a:p>
          <a:p>
            <a:pPr marL="742950" lvl="1" indent="-285750" algn="l" defTabSz="457200" eaLnBrk="1" fontAlgn="auto" hangingPunct="1">
              <a:lnSpc>
                <a:spcPct val="100000"/>
              </a:lnSpc>
              <a:spcBef>
                <a:spcPts val="1000"/>
              </a:spcBef>
              <a:spcAft>
                <a:spcPts val="0"/>
              </a:spcAft>
              <a:buClr>
                <a:srgbClr val="73A5CC"/>
              </a:buClr>
              <a:buSzPct val="80000"/>
              <a:buFont typeface="Wingdings 3" charset="2"/>
              <a:buChar char=""/>
            </a:pPr>
            <a:r>
              <a:rPr lang="en-US" sz="1600" dirty="0">
                <a:solidFill>
                  <a:prstClr val="black">
                    <a:lumMod val="75000"/>
                    <a:lumOff val="25000"/>
                  </a:prstClr>
                </a:solidFill>
                <a:latin typeface="Trebuchet MS" panose="020B0603020202020204"/>
              </a:rPr>
              <a:t>Students will have the option to arrive late or leave early if they are taking CCP courses off campus</a:t>
            </a:r>
          </a:p>
          <a:p>
            <a:pPr marL="742950" lvl="1" indent="-285750" algn="l" defTabSz="457200" eaLnBrk="1" fontAlgn="auto" hangingPunct="1">
              <a:lnSpc>
                <a:spcPct val="100000"/>
              </a:lnSpc>
              <a:spcBef>
                <a:spcPts val="1000"/>
              </a:spcBef>
              <a:spcAft>
                <a:spcPts val="0"/>
              </a:spcAft>
              <a:buClr>
                <a:srgbClr val="73A5CC"/>
              </a:buClr>
              <a:buSzPct val="80000"/>
              <a:buFont typeface="Wingdings 3" charset="2"/>
              <a:buChar char=""/>
            </a:pPr>
            <a:r>
              <a:rPr lang="en-US" sz="1600" dirty="0">
                <a:solidFill>
                  <a:prstClr val="black">
                    <a:lumMod val="75000"/>
                    <a:lumOff val="25000"/>
                  </a:prstClr>
                </a:solidFill>
                <a:latin typeface="Trebuchet MS" panose="020B0603020202020204"/>
              </a:rPr>
              <a:t>Options for an open period, late arrival, and leaving early will be evaluated on a case by case basis and is subject to approval from CCP coordinator, the student’s counselor, and an administrator.</a:t>
            </a:r>
          </a:p>
          <a:p>
            <a:endParaRPr lang="en-US" dirty="0"/>
          </a:p>
        </p:txBody>
      </p:sp>
      <p:pic>
        <p:nvPicPr>
          <p:cNvPr id="3" name="Graphic 2">
            <a:extLst>
              <a:ext uri="{FF2B5EF4-FFF2-40B4-BE49-F238E27FC236}">
                <a16:creationId xmlns:a16="http://schemas.microsoft.com/office/drawing/2014/main" id="{8AA0950C-D9AA-4C64-96F6-D57BBF8C10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72000" y="1828800"/>
            <a:ext cx="2352368" cy="457200"/>
          </a:xfrm>
          <a:prstGeom prst="rect">
            <a:avLst/>
          </a:prstGeom>
        </p:spPr>
      </p:pic>
    </p:spTree>
    <p:extLst>
      <p:ext uri="{BB962C8B-B14F-4D97-AF65-F5344CB8AC3E}">
        <p14:creationId xmlns:p14="http://schemas.microsoft.com/office/powerpoint/2010/main" val="301305091"/>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F00D889-56F1-4B6B-A218-8443E8C46701}"/>
              </a:ext>
            </a:extLst>
          </p:cNvPr>
          <p:cNvSpPr>
            <a:spLocks noGrp="1"/>
          </p:cNvSpPr>
          <p:nvPr>
            <p:ph type="subTitle" idx="1"/>
          </p:nvPr>
        </p:nvSpPr>
        <p:spPr>
          <a:xfrm>
            <a:off x="762000" y="1864659"/>
            <a:ext cx="10972800" cy="3657600"/>
          </a:xfrm>
        </p:spPr>
        <p:txBody>
          <a:bodyPr/>
          <a:lstStyle/>
          <a:p>
            <a:endParaRPr lang="en-US" dirty="0"/>
          </a:p>
          <a:p>
            <a:pPr marL="342900" lvl="0" indent="-342900" algn="l" defTabSz="457200" eaLnBrk="1" fontAlgn="auto" hangingPunct="1">
              <a:lnSpc>
                <a:spcPct val="100000"/>
              </a:lnSpc>
              <a:spcAft>
                <a:spcPts val="0"/>
              </a:spcAft>
              <a:buClr>
                <a:srgbClr val="73A5CC"/>
              </a:buClr>
              <a:buSzPct val="80000"/>
              <a:buFont typeface="Wingdings 3" charset="2"/>
              <a:buChar char=""/>
            </a:pPr>
            <a:r>
              <a:rPr lang="en-US" sz="2800" dirty="0">
                <a:solidFill>
                  <a:prstClr val="black">
                    <a:lumMod val="75000"/>
                    <a:lumOff val="25000"/>
                  </a:prstClr>
                </a:solidFill>
                <a:latin typeface="Trebuchet MS" panose="020B0603020202020204"/>
              </a:rPr>
              <a:t>GCCC Offers Additional College Credits in other ways too! Talk with your lab instructor about:</a:t>
            </a:r>
          </a:p>
          <a:p>
            <a:pPr marL="800100" lvl="1" indent="-342900" algn="l" defTabSz="457200" eaLnBrk="1" fontAlgn="auto" hangingPunct="1">
              <a:lnSpc>
                <a:spcPct val="100000"/>
              </a:lnSpc>
              <a:spcAft>
                <a:spcPts val="0"/>
              </a:spcAft>
              <a:buClr>
                <a:srgbClr val="73A5CC"/>
              </a:buClr>
              <a:buSzPct val="80000"/>
              <a:buFont typeface="Wingdings 3" charset="2"/>
              <a:buChar char=""/>
            </a:pPr>
            <a:r>
              <a:rPr lang="en-US" sz="2800" b="1" dirty="0">
                <a:solidFill>
                  <a:prstClr val="black">
                    <a:lumMod val="75000"/>
                    <a:lumOff val="25000"/>
                  </a:prstClr>
                </a:solidFill>
                <a:latin typeface="Trebuchet MS" panose="020B0603020202020204"/>
              </a:rPr>
              <a:t>CTAG</a:t>
            </a:r>
            <a:r>
              <a:rPr lang="en-US" sz="2800" dirty="0">
                <a:solidFill>
                  <a:prstClr val="black">
                    <a:lumMod val="75000"/>
                    <a:lumOff val="25000"/>
                  </a:prstClr>
                </a:solidFill>
                <a:latin typeface="Trebuchet MS" panose="020B0603020202020204"/>
              </a:rPr>
              <a:t> – Statewide college credit earned through CTE End-of-Course assessments </a:t>
            </a:r>
            <a:r>
              <a:rPr lang="en-US" sz="2800" dirty="0" err="1">
                <a:solidFill>
                  <a:prstClr val="black">
                    <a:lumMod val="75000"/>
                    <a:lumOff val="25000"/>
                  </a:prstClr>
                </a:solidFill>
                <a:latin typeface="Trebuchet MS" panose="020B0603020202020204"/>
              </a:rPr>
              <a:t>a.k.a</a:t>
            </a:r>
            <a:r>
              <a:rPr lang="en-US" sz="2800" dirty="0">
                <a:solidFill>
                  <a:prstClr val="black">
                    <a:lumMod val="75000"/>
                    <a:lumOff val="25000"/>
                  </a:prstClr>
                </a:solidFill>
                <a:latin typeface="Trebuchet MS" panose="020B0603020202020204"/>
              </a:rPr>
              <a:t> “WebXam”</a:t>
            </a:r>
          </a:p>
          <a:p>
            <a:pPr marL="800100" lvl="1" indent="-342900" algn="l" defTabSz="457200" eaLnBrk="1" fontAlgn="auto" hangingPunct="1">
              <a:lnSpc>
                <a:spcPct val="100000"/>
              </a:lnSpc>
              <a:spcAft>
                <a:spcPts val="0"/>
              </a:spcAft>
              <a:buClr>
                <a:srgbClr val="73A5CC"/>
              </a:buClr>
              <a:buSzPct val="80000"/>
              <a:buFont typeface="Wingdings 3" charset="2"/>
              <a:buChar char=""/>
            </a:pPr>
            <a:r>
              <a:rPr lang="en-US" sz="2800" b="1" dirty="0">
                <a:solidFill>
                  <a:prstClr val="black">
                    <a:lumMod val="75000"/>
                    <a:lumOff val="25000"/>
                  </a:prstClr>
                </a:solidFill>
                <a:latin typeface="Trebuchet MS" panose="020B0603020202020204"/>
              </a:rPr>
              <a:t>ITAG</a:t>
            </a:r>
            <a:r>
              <a:rPr lang="en-US" sz="2800" dirty="0">
                <a:solidFill>
                  <a:prstClr val="black">
                    <a:lumMod val="75000"/>
                    <a:lumOff val="25000"/>
                  </a:prstClr>
                </a:solidFill>
                <a:latin typeface="Trebuchet MS" panose="020B0603020202020204"/>
              </a:rPr>
              <a:t> – Statewide college credit earned through passing Industry Recognized Credentials</a:t>
            </a:r>
          </a:p>
          <a:p>
            <a:pPr marL="800100" lvl="1" indent="-342900" algn="l" defTabSz="457200" eaLnBrk="1" fontAlgn="auto" hangingPunct="1">
              <a:lnSpc>
                <a:spcPct val="100000"/>
              </a:lnSpc>
              <a:spcAft>
                <a:spcPts val="0"/>
              </a:spcAft>
              <a:buClr>
                <a:srgbClr val="73A5CC"/>
              </a:buClr>
              <a:buSzPct val="80000"/>
              <a:buFont typeface="Wingdings 3" charset="2"/>
              <a:buChar char=""/>
            </a:pPr>
            <a:r>
              <a:rPr lang="en-US" sz="2800" b="1" dirty="0">
                <a:solidFill>
                  <a:prstClr val="black">
                    <a:lumMod val="75000"/>
                    <a:lumOff val="25000"/>
                  </a:prstClr>
                </a:solidFill>
                <a:latin typeface="Trebuchet MS" panose="020B0603020202020204"/>
              </a:rPr>
              <a:t>Articulated Coursework </a:t>
            </a:r>
            <a:r>
              <a:rPr lang="en-US" sz="2800" dirty="0">
                <a:solidFill>
                  <a:prstClr val="black">
                    <a:lumMod val="75000"/>
                    <a:lumOff val="25000"/>
                  </a:prstClr>
                </a:solidFill>
                <a:latin typeface="Trebuchet MS" panose="020B0603020202020204"/>
              </a:rPr>
              <a:t>– Credit at a particular college for courses</a:t>
            </a:r>
          </a:p>
          <a:p>
            <a:endParaRPr lang="en-US" dirty="0"/>
          </a:p>
        </p:txBody>
      </p:sp>
      <p:pic>
        <p:nvPicPr>
          <p:cNvPr id="3" name="Graphic 2">
            <a:extLst>
              <a:ext uri="{FF2B5EF4-FFF2-40B4-BE49-F238E27FC236}">
                <a16:creationId xmlns:a16="http://schemas.microsoft.com/office/drawing/2014/main" id="{8AA0950C-D9AA-4C64-96F6-D57BBF8C10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4400" y="228600"/>
            <a:ext cx="3136491" cy="609600"/>
          </a:xfrm>
          <a:prstGeom prst="rect">
            <a:avLst/>
          </a:prstGeom>
        </p:spPr>
      </p:pic>
    </p:spTree>
    <p:extLst>
      <p:ext uri="{BB962C8B-B14F-4D97-AF65-F5344CB8AC3E}">
        <p14:creationId xmlns:p14="http://schemas.microsoft.com/office/powerpoint/2010/main" val="1005687967"/>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D7EFD19-CA14-4068-978F-47E80A8179E0}"/>
              </a:ext>
            </a:extLst>
          </p:cNvPr>
          <p:cNvSpPr>
            <a:spLocks noGrp="1"/>
          </p:cNvSpPr>
          <p:nvPr>
            <p:ph type="subTitle" idx="1"/>
          </p:nvPr>
        </p:nvSpPr>
        <p:spPr/>
        <p:txBody>
          <a:bodyPr/>
          <a:lstStyle/>
          <a:p>
            <a:endParaRPr lang="en-US" dirty="0"/>
          </a:p>
          <a:p>
            <a:endParaRPr lang="en-US" dirty="0"/>
          </a:p>
        </p:txBody>
      </p:sp>
      <p:pic>
        <p:nvPicPr>
          <p:cNvPr id="3" name="Graphic 2">
            <a:extLst>
              <a:ext uri="{FF2B5EF4-FFF2-40B4-BE49-F238E27FC236}">
                <a16:creationId xmlns:a16="http://schemas.microsoft.com/office/drawing/2014/main" id="{01463A53-8257-4228-9DC7-50964CC7CB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72000" y="1828800"/>
            <a:ext cx="2352368" cy="457200"/>
          </a:xfrm>
          <a:prstGeom prst="rect">
            <a:avLst/>
          </a:prstGeom>
        </p:spPr>
      </p:pic>
      <p:graphicFrame>
        <p:nvGraphicFramePr>
          <p:cNvPr id="4" name="Table 3">
            <a:extLst>
              <a:ext uri="{FF2B5EF4-FFF2-40B4-BE49-F238E27FC236}">
                <a16:creationId xmlns:a16="http://schemas.microsoft.com/office/drawing/2014/main" id="{5EF1EA8C-E495-4ECF-AA23-1B440F055E9B}"/>
              </a:ext>
            </a:extLst>
          </p:cNvPr>
          <p:cNvGraphicFramePr>
            <a:graphicFrameLocks noGrp="1"/>
          </p:cNvGraphicFramePr>
          <p:nvPr>
            <p:extLst>
              <p:ext uri="{D42A27DB-BD31-4B8C-83A1-F6EECF244321}">
                <p14:modId xmlns:p14="http://schemas.microsoft.com/office/powerpoint/2010/main" val="1612070671"/>
              </p:ext>
            </p:extLst>
          </p:nvPr>
        </p:nvGraphicFramePr>
        <p:xfrm>
          <a:off x="2743200" y="2490470"/>
          <a:ext cx="6851650" cy="3413760"/>
        </p:xfrm>
        <a:graphic>
          <a:graphicData uri="http://schemas.openxmlformats.org/drawingml/2006/table">
            <a:tbl>
              <a:tblPr/>
              <a:tblGrid>
                <a:gridCol w="3425825">
                  <a:extLst>
                    <a:ext uri="{9D8B030D-6E8A-4147-A177-3AD203B41FA5}">
                      <a16:colId xmlns:a16="http://schemas.microsoft.com/office/drawing/2014/main" val="756942460"/>
                    </a:ext>
                  </a:extLst>
                </a:gridCol>
                <a:gridCol w="3425825">
                  <a:extLst>
                    <a:ext uri="{9D8B030D-6E8A-4147-A177-3AD203B41FA5}">
                      <a16:colId xmlns:a16="http://schemas.microsoft.com/office/drawing/2014/main" val="1842621978"/>
                    </a:ext>
                  </a:extLst>
                </a:gridCol>
              </a:tblGrid>
              <a:tr h="1431722">
                <a:tc>
                  <a:txBody>
                    <a:bodyPr/>
                    <a:lstStyle/>
                    <a:p>
                      <a:pPr marL="0" marR="0" algn="ctr" fontAlgn="base">
                        <a:spcBef>
                          <a:spcPts val="1200"/>
                        </a:spcBef>
                        <a:spcAft>
                          <a:spcPts val="0"/>
                        </a:spcAft>
                      </a:pPr>
                      <a:r>
                        <a:rPr lang="en-US" sz="1600" b="1" dirty="0">
                          <a:solidFill>
                            <a:srgbClr val="000000"/>
                          </a:solidFill>
                          <a:effectLst/>
                          <a:latin typeface="Calibri" panose="020F0502020204030204" pitchFamily="34" charset="0"/>
                        </a:rPr>
                        <a:t>Mrs. </a:t>
                      </a:r>
                      <a:r>
                        <a:rPr lang="en-US" sz="1600" b="1" dirty="0" err="1">
                          <a:solidFill>
                            <a:srgbClr val="000000"/>
                          </a:solidFill>
                          <a:effectLst/>
                          <a:latin typeface="Calibri" panose="020F0502020204030204" pitchFamily="34" charset="0"/>
                        </a:rPr>
                        <a:t>Hannen</a:t>
                      </a:r>
                      <a:endParaRPr lang="en-US" sz="1600" dirty="0">
                        <a:solidFill>
                          <a:srgbClr val="000000"/>
                        </a:solidFill>
                        <a:effectLst/>
                        <a:latin typeface="Calibri" panose="020F0502020204030204" pitchFamily="34" charset="0"/>
                      </a:endParaRPr>
                    </a:p>
                    <a:p>
                      <a:pPr marL="0" marR="0" algn="ctr" fontAlgn="base">
                        <a:spcBef>
                          <a:spcPts val="0"/>
                        </a:spcBef>
                        <a:spcAft>
                          <a:spcPts val="0"/>
                        </a:spcAft>
                      </a:pPr>
                      <a:r>
                        <a:rPr lang="en-US" sz="1600" b="1" dirty="0">
                          <a:solidFill>
                            <a:srgbClr val="000000"/>
                          </a:solidFill>
                          <a:effectLst/>
                          <a:latin typeface="Calibri" panose="020F0502020204030204" pitchFamily="34" charset="0"/>
                        </a:rPr>
                        <a:t>mhannen@greeneccc.com</a:t>
                      </a:r>
                      <a:endParaRPr lang="en-US" sz="1600" dirty="0">
                        <a:solidFill>
                          <a:srgbClr val="000000"/>
                        </a:solidFill>
                        <a:effectLst/>
                        <a:latin typeface="Calibri" panose="020F0502020204030204" pitchFamily="34" charset="0"/>
                      </a:endParaRPr>
                    </a:p>
                    <a:p>
                      <a:pPr marL="0" marR="0" algn="ctr" fontAlgn="base">
                        <a:spcBef>
                          <a:spcPts val="0"/>
                        </a:spcBef>
                        <a:spcAft>
                          <a:spcPts val="0"/>
                        </a:spcAft>
                      </a:pPr>
                      <a:r>
                        <a:rPr lang="en-US" sz="1600" dirty="0">
                          <a:solidFill>
                            <a:srgbClr val="000000"/>
                          </a:solidFill>
                          <a:effectLst/>
                          <a:latin typeface="Calibri" panose="020F0502020204030204" pitchFamily="34" charset="0"/>
                        </a:rPr>
                        <a:t>Advanced Engineering Systems, Advanced Industrial Robotics, Auto Collision Repair, Automotive Technology, Aviation Maintenance, Culinary Arts, Drone &amp; UAS Technology</a:t>
                      </a:r>
                    </a:p>
                    <a:p>
                      <a:pPr marL="0" marR="0" algn="ctr" fontAlgn="base">
                        <a:spcBef>
                          <a:spcPts val="0"/>
                        </a:spcBef>
                        <a:spcAft>
                          <a:spcPts val="0"/>
                        </a:spcAft>
                      </a:pPr>
                      <a:r>
                        <a:rPr lang="en-US" sz="1600" dirty="0">
                          <a:solidFill>
                            <a:srgbClr val="000000"/>
                          </a:solidFill>
                          <a:effectLst/>
                          <a:latin typeface="Calibri" panose="020F050202020403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base">
                        <a:spcBef>
                          <a:spcPts val="1200"/>
                        </a:spcBef>
                        <a:spcAft>
                          <a:spcPts val="0"/>
                        </a:spcAft>
                      </a:pPr>
                      <a:r>
                        <a:rPr lang="en-US" sz="1600" b="1" dirty="0">
                          <a:solidFill>
                            <a:srgbClr val="000000"/>
                          </a:solidFill>
                          <a:effectLst/>
                          <a:latin typeface="Calibri" panose="020F0502020204030204" pitchFamily="34" charset="0"/>
                        </a:rPr>
                        <a:t>Mrs. Richardson</a:t>
                      </a:r>
                      <a:endParaRPr lang="en-US" sz="1600" dirty="0">
                        <a:solidFill>
                          <a:srgbClr val="000000"/>
                        </a:solidFill>
                        <a:effectLst/>
                        <a:latin typeface="Calibri" panose="020F0502020204030204" pitchFamily="34" charset="0"/>
                      </a:endParaRPr>
                    </a:p>
                    <a:p>
                      <a:pPr marL="0" marR="0" algn="ctr" fontAlgn="base">
                        <a:spcBef>
                          <a:spcPts val="0"/>
                        </a:spcBef>
                        <a:spcAft>
                          <a:spcPts val="0"/>
                        </a:spcAft>
                      </a:pPr>
                      <a:r>
                        <a:rPr lang="en-US" sz="1600" b="1" dirty="0">
                          <a:solidFill>
                            <a:srgbClr val="000000"/>
                          </a:solidFill>
                          <a:effectLst/>
                          <a:latin typeface="Calibri" panose="020F0502020204030204" pitchFamily="34" charset="0"/>
                        </a:rPr>
                        <a:t>arichardson@greeneccc.com</a:t>
                      </a:r>
                      <a:endParaRPr lang="en-US" sz="1600" dirty="0">
                        <a:solidFill>
                          <a:srgbClr val="000000"/>
                        </a:solidFill>
                        <a:effectLst/>
                        <a:latin typeface="Calibri" panose="020F0502020204030204" pitchFamily="34" charset="0"/>
                      </a:endParaRPr>
                    </a:p>
                    <a:p>
                      <a:pPr marL="0" marR="0" algn="ctr" fontAlgn="base">
                        <a:spcBef>
                          <a:spcPts val="0"/>
                        </a:spcBef>
                        <a:spcAft>
                          <a:spcPts val="0"/>
                        </a:spcAft>
                      </a:pPr>
                      <a:r>
                        <a:rPr lang="en-US" sz="1600" dirty="0">
                          <a:solidFill>
                            <a:srgbClr val="000000"/>
                          </a:solidFill>
                          <a:effectLst/>
                          <a:latin typeface="Calibri" panose="020F0502020204030204" pitchFamily="34" charset="0"/>
                        </a:rPr>
                        <a:t>Construction Technology, Electrical Wiring &amp; Motor Controls, HVAC/R, Natural Resource Technology, Welding &amp; Metal Fabrication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7137194"/>
                  </a:ext>
                </a:extLst>
              </a:tr>
              <a:tr h="1250747">
                <a:tc>
                  <a:txBody>
                    <a:bodyPr/>
                    <a:lstStyle/>
                    <a:p>
                      <a:pPr marL="0" marR="0" algn="ctr" fontAlgn="base">
                        <a:spcBef>
                          <a:spcPts val="1200"/>
                        </a:spcBef>
                        <a:spcAft>
                          <a:spcPts val="0"/>
                        </a:spcAft>
                      </a:pPr>
                      <a:r>
                        <a:rPr lang="en-US" sz="1600" b="1" dirty="0">
                          <a:solidFill>
                            <a:srgbClr val="000000"/>
                          </a:solidFill>
                          <a:effectLst/>
                          <a:latin typeface="Calibri" panose="020F0502020204030204" pitchFamily="34" charset="0"/>
                        </a:rPr>
                        <a:t>Mr. Prather</a:t>
                      </a:r>
                      <a:endParaRPr lang="en-US" sz="1600" dirty="0">
                        <a:solidFill>
                          <a:srgbClr val="000000"/>
                        </a:solidFill>
                        <a:effectLst/>
                        <a:latin typeface="Calibri" panose="020F0502020204030204" pitchFamily="34" charset="0"/>
                      </a:endParaRPr>
                    </a:p>
                    <a:p>
                      <a:pPr marL="0" marR="0" algn="ctr" fontAlgn="base">
                        <a:spcBef>
                          <a:spcPts val="0"/>
                        </a:spcBef>
                        <a:spcAft>
                          <a:spcPts val="0"/>
                        </a:spcAft>
                      </a:pPr>
                      <a:r>
                        <a:rPr lang="en-US" sz="1600" b="1" dirty="0">
                          <a:solidFill>
                            <a:srgbClr val="000000"/>
                          </a:solidFill>
                          <a:effectLst/>
                          <a:latin typeface="Calibri" panose="020F0502020204030204" pitchFamily="34" charset="0"/>
                        </a:rPr>
                        <a:t>bprather@greeneccc.com</a:t>
                      </a:r>
                      <a:endParaRPr lang="en-US" sz="1600" dirty="0">
                        <a:solidFill>
                          <a:srgbClr val="000000"/>
                        </a:solidFill>
                        <a:effectLst/>
                        <a:latin typeface="Calibri" panose="020F0502020204030204" pitchFamily="34" charset="0"/>
                      </a:endParaRPr>
                    </a:p>
                    <a:p>
                      <a:pPr marL="0" marR="0" algn="ctr" fontAlgn="base">
                        <a:spcBef>
                          <a:spcPts val="0"/>
                        </a:spcBef>
                        <a:spcAft>
                          <a:spcPts val="0"/>
                        </a:spcAft>
                      </a:pPr>
                      <a:r>
                        <a:rPr lang="en-US" sz="1600" dirty="0">
                          <a:solidFill>
                            <a:srgbClr val="000000"/>
                          </a:solidFill>
                          <a:effectLst/>
                          <a:latin typeface="Calibri" panose="020F0502020204030204" pitchFamily="34" charset="0"/>
                        </a:rPr>
                        <a:t>Criminal Justice, Health Science Academy, Sports &amp; Exercise Science</a:t>
                      </a:r>
                    </a:p>
                    <a:p>
                      <a:pPr marL="0" marR="0" fontAlgn="base">
                        <a:spcBef>
                          <a:spcPts val="0"/>
                        </a:spcBef>
                        <a:spcAft>
                          <a:spcPts val="0"/>
                        </a:spcAft>
                      </a:pPr>
                      <a:r>
                        <a:rPr lang="en-US" sz="1600" dirty="0">
                          <a:solidFill>
                            <a:srgbClr val="000000"/>
                          </a:solidFill>
                          <a:effectLst/>
                          <a:latin typeface="Calibri" panose="020F050202020403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fontAlgn="base">
                        <a:spcBef>
                          <a:spcPts val="1200"/>
                        </a:spcBef>
                        <a:spcAft>
                          <a:spcPts val="0"/>
                        </a:spcAft>
                      </a:pPr>
                      <a:r>
                        <a:rPr lang="en-US" sz="1600" b="1" dirty="0">
                          <a:solidFill>
                            <a:srgbClr val="000000"/>
                          </a:solidFill>
                          <a:effectLst/>
                          <a:latin typeface="Calibri" panose="020F0502020204030204" pitchFamily="34" charset="0"/>
                        </a:rPr>
                        <a:t>Mrs. Scarbro</a:t>
                      </a:r>
                      <a:endParaRPr lang="en-US" sz="1600" dirty="0">
                        <a:solidFill>
                          <a:srgbClr val="000000"/>
                        </a:solidFill>
                        <a:effectLst/>
                        <a:latin typeface="Calibri" panose="020F0502020204030204" pitchFamily="34" charset="0"/>
                      </a:endParaRPr>
                    </a:p>
                    <a:p>
                      <a:pPr marL="0" marR="0" algn="ctr" fontAlgn="base">
                        <a:spcBef>
                          <a:spcPts val="0"/>
                        </a:spcBef>
                        <a:spcAft>
                          <a:spcPts val="0"/>
                        </a:spcAft>
                      </a:pPr>
                      <a:r>
                        <a:rPr lang="en-US" sz="1600" b="1" dirty="0">
                          <a:solidFill>
                            <a:srgbClr val="000000"/>
                          </a:solidFill>
                          <a:effectLst/>
                          <a:latin typeface="Calibri" panose="020F0502020204030204" pitchFamily="34" charset="0"/>
                        </a:rPr>
                        <a:t>lscarbro@greeneccc.com</a:t>
                      </a:r>
                      <a:endParaRPr lang="en-US" sz="1600" dirty="0">
                        <a:solidFill>
                          <a:srgbClr val="000000"/>
                        </a:solidFill>
                        <a:effectLst/>
                        <a:latin typeface="Calibri" panose="020F0502020204030204" pitchFamily="34" charset="0"/>
                      </a:endParaRPr>
                    </a:p>
                    <a:p>
                      <a:pPr marL="0" marR="0" algn="ctr" fontAlgn="base">
                        <a:spcBef>
                          <a:spcPts val="0"/>
                        </a:spcBef>
                        <a:spcAft>
                          <a:spcPts val="0"/>
                        </a:spcAft>
                      </a:pPr>
                      <a:r>
                        <a:rPr lang="en-US" sz="1600" dirty="0">
                          <a:solidFill>
                            <a:srgbClr val="000000"/>
                          </a:solidFill>
                          <a:effectLst/>
                          <a:latin typeface="Calibri" panose="020F0502020204030204" pitchFamily="34" charset="0"/>
                        </a:rPr>
                        <a:t>Career X, Cosmetology, Cybersecurity, Digital Design &amp; Development, Information Technology, Veterinary Science, Video &amp; Animation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3735245"/>
                  </a:ext>
                </a:extLst>
              </a:tr>
            </a:tbl>
          </a:graphicData>
        </a:graphic>
      </p:graphicFrame>
      <p:sp>
        <p:nvSpPr>
          <p:cNvPr id="5" name="Rectangle 1">
            <a:extLst>
              <a:ext uri="{FF2B5EF4-FFF2-40B4-BE49-F238E27FC236}">
                <a16:creationId xmlns:a16="http://schemas.microsoft.com/office/drawing/2014/main" id="{B4CF889D-D9D4-461A-A835-9BC4DE6ED074}"/>
              </a:ext>
            </a:extLst>
          </p:cNvPr>
          <p:cNvSpPr>
            <a:spLocks noChangeArrowheads="1"/>
          </p:cNvSpPr>
          <p:nvPr/>
        </p:nvSpPr>
        <p:spPr bwMode="auto">
          <a:xfrm>
            <a:off x="2670175" y="2660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rgbClr val="000000"/>
                </a:solidFill>
                <a:effectLst/>
                <a:latin typeface="Calibri" panose="020F0502020204030204" pitchFamily="34" charset="0"/>
                <a:cs typeface="Calibri" panose="020F0502020204030204" pitchFamily="34" charset="0"/>
              </a:rPr>
            </a:b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rgbClr val="000000"/>
                </a:solidFill>
                <a:effectLst/>
                <a:latin typeface="Calibri" panose="020F0502020204030204" pitchFamily="34" charset="0"/>
                <a:cs typeface="Calibri" panose="020F050202020403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59659005"/>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4FEB1066-FCDF-4317-A350-E04A18F4622E}"/>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194174"/>
                </a:solidFill>
                <a:latin typeface="Source Sans Pro Black" panose="020B0803030403020204" pitchFamily="34" charset="0"/>
              </a:rPr>
              <a:t>How can students participate?</a:t>
            </a:r>
            <a:endParaRPr lang="en-US" altLang="en-US">
              <a:solidFill>
                <a:srgbClr val="194174"/>
              </a:solidFill>
            </a:endParaRPr>
          </a:p>
        </p:txBody>
      </p:sp>
      <p:sp>
        <p:nvSpPr>
          <p:cNvPr id="3" name="Content Placeholder 2">
            <a:extLst>
              <a:ext uri="{FF2B5EF4-FFF2-40B4-BE49-F238E27FC236}">
                <a16:creationId xmlns:a16="http://schemas.microsoft.com/office/drawing/2014/main" id="{BCA63ED5-B941-4AC1-BC26-E3D9BF870250}"/>
              </a:ext>
            </a:extLst>
          </p:cNvPr>
          <p:cNvSpPr>
            <a:spLocks noGrp="1"/>
          </p:cNvSpPr>
          <p:nvPr>
            <p:ph idx="1"/>
          </p:nvPr>
        </p:nvSpPr>
        <p:spPr>
          <a:xfrm>
            <a:off x="838200" y="1371600"/>
            <a:ext cx="10515600" cy="3889375"/>
          </a:xfrm>
        </p:spPr>
        <p:txBody>
          <a:bodyPr/>
          <a:lstStyle/>
          <a:p>
            <a:pPr marL="0" indent="0">
              <a:lnSpc>
                <a:spcPct val="100000"/>
              </a:lnSpc>
              <a:spcBef>
                <a:spcPts val="600"/>
              </a:spcBef>
              <a:buFont typeface="Arial" panose="020B0604020202020204" pitchFamily="34" charset="0"/>
              <a:buNone/>
              <a:defRPr/>
            </a:pPr>
            <a:r>
              <a:rPr lang="en-US" sz="3200" b="1" dirty="0">
                <a:latin typeface="Source Sans Pro" panose="020B0503030403020204" pitchFamily="34" charset="0"/>
                <a:cs typeface="Calibri" panose="020F0502020204030204" pitchFamily="34" charset="0"/>
              </a:rPr>
              <a:t>Step 2: College Admission</a:t>
            </a:r>
          </a:p>
          <a:p>
            <a:pPr>
              <a:lnSpc>
                <a:spcPct val="100000"/>
              </a:lnSpc>
              <a:spcBef>
                <a:spcPts val="600"/>
              </a:spcBef>
              <a:buFont typeface="Wingdings" panose="05000000000000000000" pitchFamily="2" charset="2"/>
              <a:buChar char="v"/>
              <a:defRPr/>
            </a:pPr>
            <a:r>
              <a:rPr lang="en-US" dirty="0">
                <a:latin typeface="Source Sans Pro" panose="020B0503030403020204" pitchFamily="34" charset="0"/>
                <a:cs typeface="Calibri" panose="020F0502020204030204" pitchFamily="34" charset="0"/>
              </a:rPr>
              <a:t>Students must apply for admission at each institution</a:t>
            </a:r>
          </a:p>
          <a:p>
            <a:pPr lvl="1">
              <a:spcBef>
                <a:spcPts val="600"/>
              </a:spcBef>
              <a:buFont typeface="Wingdings" panose="05000000000000000000" pitchFamily="2" charset="2"/>
              <a:buChar char="v"/>
              <a:defRPr/>
            </a:pPr>
            <a:r>
              <a:rPr lang="en-US" sz="2600" dirty="0">
                <a:latin typeface="Source Sans Pro" panose="020B0503030403020204" pitchFamily="34" charset="0"/>
                <a:cs typeface="Calibri" panose="020F0502020204030204" pitchFamily="34" charset="0"/>
              </a:rPr>
              <a:t>Admission is reviewed per the requirements of the college or university; contact the college to find specific information</a:t>
            </a:r>
          </a:p>
          <a:p>
            <a:pPr>
              <a:spcBef>
                <a:spcPts val="600"/>
              </a:spcBef>
              <a:buFont typeface="Wingdings" panose="05000000000000000000" pitchFamily="2" charset="2"/>
              <a:buChar char="v"/>
              <a:defRPr/>
            </a:pPr>
            <a:r>
              <a:rPr lang="en-US" dirty="0">
                <a:latin typeface="Source Sans Pro" panose="020B0503030403020204" pitchFamily="34" charset="0"/>
                <a:cs typeface="Calibri" panose="020F0502020204030204" pitchFamily="34" charset="0"/>
              </a:rPr>
              <a:t>College applications include the permission slip for mature content and a questionnaire about emotional maturity</a:t>
            </a:r>
          </a:p>
          <a:p>
            <a:pPr>
              <a:spcBef>
                <a:spcPts val="600"/>
              </a:spcBef>
              <a:buFont typeface="Wingdings" panose="05000000000000000000" pitchFamily="2" charset="2"/>
              <a:buChar char="v"/>
              <a:defRPr/>
            </a:pPr>
            <a:r>
              <a:rPr lang="en-US" dirty="0">
                <a:latin typeface="Source Sans Pro" panose="020B0503030403020204" pitchFamily="34" charset="0"/>
                <a:cs typeface="Calibri" panose="020F0502020204030204" pitchFamily="34" charset="0"/>
              </a:rPr>
              <a:t>Colleges have the final decision on student admission</a:t>
            </a:r>
          </a:p>
          <a:p>
            <a:pPr>
              <a:defRPr/>
            </a:pPr>
            <a:endParaRPr lang="en-US" dirty="0"/>
          </a:p>
        </p:txBody>
      </p:sp>
      <p:sp>
        <p:nvSpPr>
          <p:cNvPr id="10244" name="TextBox 4">
            <a:extLst>
              <a:ext uri="{FF2B5EF4-FFF2-40B4-BE49-F238E27FC236}">
                <a16:creationId xmlns:a16="http://schemas.microsoft.com/office/drawing/2014/main" id="{4EB9AF67-B5F5-400A-852F-4B410067C4C2}"/>
              </a:ext>
            </a:extLst>
          </p:cNvPr>
          <p:cNvSpPr txBox="1">
            <a:spLocks noChangeArrowheads="1"/>
          </p:cNvSpPr>
          <p:nvPr/>
        </p:nvSpPr>
        <p:spPr bwMode="auto">
          <a:xfrm>
            <a:off x="2667000" y="6292850"/>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r>
              <a:rPr lang="en-US" altLang="en-US" sz="2000">
                <a:solidFill>
                  <a:srgbClr val="194174"/>
                </a:solidFill>
                <a:latin typeface="Source Sans Pro" panose="020B0503030403020204" pitchFamily="34" charset="0"/>
              </a:rPr>
              <a:t>ORC 3365.05, 3365.035, OAC 3333-1-65.3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3A8F0C0F-C3AB-41C2-B4F5-AE2FDB496285}"/>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194174"/>
                </a:solidFill>
                <a:latin typeface="Source Sans Pro Black" panose="020B0803030403020204" pitchFamily="34" charset="0"/>
              </a:rPr>
              <a:t>How can students participate?</a:t>
            </a:r>
            <a:endParaRPr lang="en-US" altLang="en-US">
              <a:solidFill>
                <a:srgbClr val="194174"/>
              </a:solidFill>
            </a:endParaRPr>
          </a:p>
        </p:txBody>
      </p:sp>
      <p:sp>
        <p:nvSpPr>
          <p:cNvPr id="3" name="Content Placeholder 2">
            <a:extLst>
              <a:ext uri="{FF2B5EF4-FFF2-40B4-BE49-F238E27FC236}">
                <a16:creationId xmlns:a16="http://schemas.microsoft.com/office/drawing/2014/main" id="{B16F8DAF-B9FA-4C47-8C92-E55C31CB75AE}"/>
              </a:ext>
            </a:extLst>
          </p:cNvPr>
          <p:cNvSpPr>
            <a:spLocks noGrp="1"/>
          </p:cNvSpPr>
          <p:nvPr>
            <p:ph idx="1"/>
          </p:nvPr>
        </p:nvSpPr>
        <p:spPr>
          <a:xfrm>
            <a:off x="838200" y="1484313"/>
            <a:ext cx="10515600" cy="3889375"/>
          </a:xfrm>
        </p:spPr>
        <p:txBody>
          <a:bodyPr/>
          <a:lstStyle/>
          <a:p>
            <a:pPr marL="0" indent="0">
              <a:lnSpc>
                <a:spcPct val="100000"/>
              </a:lnSpc>
              <a:spcBef>
                <a:spcPts val="600"/>
              </a:spcBef>
              <a:buFont typeface="Arial" panose="020B0604020202020204" pitchFamily="34" charset="0"/>
              <a:buNone/>
              <a:defRPr/>
            </a:pPr>
            <a:r>
              <a:rPr lang="en-US" b="1" dirty="0">
                <a:latin typeface="Source Sans Pro" panose="020B0503030403020204" pitchFamily="34" charset="0"/>
                <a:cs typeface="Calibri" panose="020F0502020204030204" pitchFamily="34" charset="0"/>
              </a:rPr>
              <a:t>Step 3: Course Registration</a:t>
            </a:r>
          </a:p>
          <a:p>
            <a:pPr>
              <a:spcBef>
                <a:spcPts val="600"/>
              </a:spcBef>
              <a:buFont typeface="Wingdings" panose="05000000000000000000" pitchFamily="2" charset="2"/>
              <a:buChar char="v"/>
              <a:defRPr/>
            </a:pPr>
            <a:r>
              <a:rPr lang="en-US" dirty="0">
                <a:latin typeface="Source Sans Pro" panose="020B0503030403020204" pitchFamily="34" charset="0"/>
                <a:cs typeface="Calibri" panose="020F0502020204030204" pitchFamily="34" charset="0"/>
              </a:rPr>
              <a:t>The college will discuss course options with the student, based on assessment scores, prerequisites, and other requirements</a:t>
            </a:r>
            <a:endParaRPr lang="en-US" sz="1050" dirty="0">
              <a:latin typeface="Source Sans Pro" panose="020B0503030403020204" pitchFamily="34" charset="0"/>
              <a:cs typeface="Calibri" panose="020F0502020204030204" pitchFamily="34" charset="0"/>
            </a:endParaRPr>
          </a:p>
          <a:p>
            <a:pPr>
              <a:spcBef>
                <a:spcPts val="600"/>
              </a:spcBef>
              <a:buFont typeface="Wingdings" panose="05000000000000000000" pitchFamily="2" charset="2"/>
              <a:buChar char="v"/>
              <a:defRPr/>
            </a:pPr>
            <a:r>
              <a:rPr lang="en-US" dirty="0">
                <a:latin typeface="Source Sans Pro" panose="020B0503030403020204" pitchFamily="34" charset="0"/>
                <a:cs typeface="Calibri" panose="020F0502020204030204" pitchFamily="34" charset="0"/>
              </a:rPr>
              <a:t>School counselors can help students understand graduation requirements and CCP course substitutions</a:t>
            </a:r>
          </a:p>
          <a:p>
            <a:pPr>
              <a:spcBef>
                <a:spcPts val="600"/>
              </a:spcBef>
              <a:buFont typeface="Wingdings" panose="05000000000000000000" pitchFamily="2" charset="2"/>
              <a:buChar char="v"/>
              <a:defRPr/>
            </a:pPr>
            <a:r>
              <a:rPr lang="en-US" dirty="0">
                <a:latin typeface="Source Sans Pro" panose="020B0503030403020204" pitchFamily="34" charset="0"/>
                <a:cs typeface="Calibri" panose="020F0502020204030204" pitchFamily="34" charset="0"/>
              </a:rPr>
              <a:t>High schools and colleges develop 15 and 30 credit hour pathways to help you determine your plan</a:t>
            </a:r>
          </a:p>
          <a:p>
            <a:pPr marL="0" indent="0">
              <a:buFont typeface="Arial" panose="020B0604020202020204" pitchFamily="34" charset="0"/>
              <a:buNone/>
              <a:defRPr/>
            </a:pPr>
            <a:endParaRPr lang="en-US" dirty="0"/>
          </a:p>
        </p:txBody>
      </p:sp>
      <p:sp>
        <p:nvSpPr>
          <p:cNvPr id="11268" name="TextBox 4">
            <a:extLst>
              <a:ext uri="{FF2B5EF4-FFF2-40B4-BE49-F238E27FC236}">
                <a16:creationId xmlns:a16="http://schemas.microsoft.com/office/drawing/2014/main" id="{FBE38E61-84B1-4DDD-95A1-CCA3FBA5C891}"/>
              </a:ext>
            </a:extLst>
          </p:cNvPr>
          <p:cNvSpPr txBox="1">
            <a:spLocks noChangeArrowheads="1"/>
          </p:cNvSpPr>
          <p:nvPr/>
        </p:nvSpPr>
        <p:spPr bwMode="auto">
          <a:xfrm>
            <a:off x="2743200" y="6324600"/>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r>
              <a:rPr lang="en-US" altLang="en-US" sz="2000">
                <a:solidFill>
                  <a:srgbClr val="194174"/>
                </a:solidFill>
                <a:latin typeface="Source Sans Pro" panose="020B0503030403020204" pitchFamily="34" charset="0"/>
              </a:rPr>
              <a:t>ORC 3365.13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124E855B-1169-4D4A-8188-BF6F802D80E5}"/>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194174"/>
                </a:solidFill>
                <a:latin typeface="Source Sans Pro Black" panose="020B0803030403020204" pitchFamily="34" charset="0"/>
              </a:rPr>
              <a:t>Course Eligibility Rules</a:t>
            </a:r>
            <a:endParaRPr lang="en-US" altLang="en-US">
              <a:solidFill>
                <a:srgbClr val="194174"/>
              </a:solidFill>
            </a:endParaRPr>
          </a:p>
        </p:txBody>
      </p:sp>
      <p:sp>
        <p:nvSpPr>
          <p:cNvPr id="3" name="Content Placeholder 2">
            <a:extLst>
              <a:ext uri="{FF2B5EF4-FFF2-40B4-BE49-F238E27FC236}">
                <a16:creationId xmlns:a16="http://schemas.microsoft.com/office/drawing/2014/main" id="{D417E09E-B0F5-4359-9D22-9D9CADC0B2DC}"/>
              </a:ext>
            </a:extLst>
          </p:cNvPr>
          <p:cNvSpPr>
            <a:spLocks noGrp="1"/>
          </p:cNvSpPr>
          <p:nvPr>
            <p:ph idx="1"/>
          </p:nvPr>
        </p:nvSpPr>
        <p:spPr>
          <a:xfrm>
            <a:off x="838200" y="1447800"/>
            <a:ext cx="10515600" cy="3889375"/>
          </a:xfrm>
        </p:spPr>
        <p:txBody>
          <a:bodyPr/>
          <a:lstStyle/>
          <a:p>
            <a:pPr marL="0" indent="0">
              <a:lnSpc>
                <a:spcPct val="100000"/>
              </a:lnSpc>
              <a:spcBef>
                <a:spcPts val="600"/>
              </a:spcBef>
              <a:buFont typeface="Arial" panose="020B0604020202020204" pitchFamily="34" charset="0"/>
              <a:buNone/>
              <a:defRPr/>
            </a:pPr>
            <a:r>
              <a:rPr lang="en-US" sz="3600" b="1" dirty="0">
                <a:latin typeface="Source Sans Pro" panose="020B0503030403020204" pitchFamily="34" charset="0"/>
                <a:cs typeface="Calibri" panose="020F0502020204030204" pitchFamily="34" charset="0"/>
              </a:rPr>
              <a:t>Students must complete their first 15 credits in Level I courses, which include:</a:t>
            </a:r>
          </a:p>
          <a:p>
            <a:pPr>
              <a:lnSpc>
                <a:spcPct val="100000"/>
              </a:lnSpc>
              <a:spcBef>
                <a:spcPts val="600"/>
              </a:spcBef>
              <a:buFont typeface="Wingdings" panose="05000000000000000000" pitchFamily="2" charset="2"/>
              <a:buChar char="v"/>
              <a:defRPr/>
            </a:pPr>
            <a:r>
              <a:rPr lang="en-US" dirty="0">
                <a:latin typeface="Source Sans Pro" panose="020B0503030403020204" pitchFamily="34" charset="0"/>
                <a:cs typeface="Calibri" panose="020F0502020204030204" pitchFamily="34" charset="0"/>
              </a:rPr>
              <a:t>Transferable courses</a:t>
            </a:r>
          </a:p>
          <a:p>
            <a:pPr>
              <a:lnSpc>
                <a:spcPct val="100000"/>
              </a:lnSpc>
              <a:spcBef>
                <a:spcPts val="600"/>
              </a:spcBef>
              <a:buFont typeface="Wingdings" panose="05000000000000000000" pitchFamily="2" charset="2"/>
              <a:buChar char="v"/>
              <a:defRPr/>
            </a:pPr>
            <a:r>
              <a:rPr lang="en-US" dirty="0">
                <a:latin typeface="Source Sans Pro" panose="020B0503030403020204" pitchFamily="34" charset="0"/>
                <a:cs typeface="Calibri" panose="020F0502020204030204" pitchFamily="34" charset="0"/>
              </a:rPr>
              <a:t>Courses in IT, Computer Science, Anatomy &amp; Physiology, foreign language</a:t>
            </a:r>
          </a:p>
          <a:p>
            <a:pPr>
              <a:lnSpc>
                <a:spcPct val="100000"/>
              </a:lnSpc>
              <a:spcBef>
                <a:spcPts val="600"/>
              </a:spcBef>
              <a:buFont typeface="Wingdings" panose="05000000000000000000" pitchFamily="2" charset="2"/>
              <a:buChar char="v"/>
              <a:defRPr/>
            </a:pPr>
            <a:r>
              <a:rPr lang="en-US" dirty="0">
                <a:latin typeface="Source Sans Pro" panose="020B0503030403020204" pitchFamily="34" charset="0"/>
                <a:cs typeface="Calibri" panose="020F0502020204030204" pitchFamily="34" charset="0"/>
              </a:rPr>
              <a:t>Courses that are part of a technical certificate</a:t>
            </a:r>
          </a:p>
          <a:p>
            <a:pPr>
              <a:lnSpc>
                <a:spcPct val="100000"/>
              </a:lnSpc>
              <a:spcBef>
                <a:spcPts val="600"/>
              </a:spcBef>
              <a:buFont typeface="Wingdings" panose="05000000000000000000" pitchFamily="2" charset="2"/>
              <a:buChar char="v"/>
              <a:defRPr/>
            </a:pPr>
            <a:r>
              <a:rPr lang="en-US" dirty="0">
                <a:latin typeface="Source Sans Pro" panose="020B0503030403020204" pitchFamily="34" charset="0"/>
                <a:cs typeface="Calibri" panose="020F0502020204030204" pitchFamily="34" charset="0"/>
              </a:rPr>
              <a:t>Courses that are part of a 15- or 30-credit pathway</a:t>
            </a:r>
          </a:p>
          <a:p>
            <a:pPr>
              <a:lnSpc>
                <a:spcPct val="100000"/>
              </a:lnSpc>
              <a:spcBef>
                <a:spcPts val="600"/>
              </a:spcBef>
              <a:buFont typeface="Wingdings" panose="05000000000000000000" pitchFamily="2" charset="2"/>
              <a:buChar char="v"/>
              <a:defRPr/>
            </a:pPr>
            <a:r>
              <a:rPr lang="en-US" dirty="0">
                <a:latin typeface="Source Sans Pro" panose="020B0503030403020204" pitchFamily="34" charset="0"/>
                <a:cs typeface="Calibri" panose="020F0502020204030204" pitchFamily="34" charset="0"/>
              </a:rPr>
              <a:t>Courses in study skills, academic or career success</a:t>
            </a:r>
            <a:endParaRPr lang="en-US" sz="2400" dirty="0">
              <a:latin typeface="Source Sans Pro" panose="020B0503030403020204" pitchFamily="34" charset="0"/>
              <a:cs typeface="Calibri" panose="020F0502020204030204" pitchFamily="34" charset="0"/>
            </a:endParaRPr>
          </a:p>
          <a:p>
            <a:pPr>
              <a:defRP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1AB947E-02C1-48F9-B310-7139458C192A}"/>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194174"/>
                </a:solidFill>
                <a:latin typeface="Source Sans Pro Black" panose="020B0803030403020204" pitchFamily="34" charset="0"/>
              </a:rPr>
              <a:t>Course Eligibility Rules</a:t>
            </a:r>
            <a:endParaRPr lang="en-US" altLang="en-US">
              <a:solidFill>
                <a:srgbClr val="194174"/>
              </a:solidFill>
            </a:endParaRPr>
          </a:p>
        </p:txBody>
      </p:sp>
      <p:sp>
        <p:nvSpPr>
          <p:cNvPr id="3" name="Content Placeholder 2">
            <a:extLst>
              <a:ext uri="{FF2B5EF4-FFF2-40B4-BE49-F238E27FC236}">
                <a16:creationId xmlns:a16="http://schemas.microsoft.com/office/drawing/2014/main" id="{1C624C40-4EA2-43AC-A491-AFF3E8026CC2}"/>
              </a:ext>
            </a:extLst>
          </p:cNvPr>
          <p:cNvSpPr>
            <a:spLocks noGrp="1"/>
          </p:cNvSpPr>
          <p:nvPr>
            <p:ph idx="1"/>
          </p:nvPr>
        </p:nvSpPr>
        <p:spPr>
          <a:xfrm>
            <a:off x="838200" y="1447800"/>
            <a:ext cx="10515600" cy="3889375"/>
          </a:xfrm>
        </p:spPr>
        <p:txBody>
          <a:bodyPr/>
          <a:lstStyle/>
          <a:p>
            <a:pPr marL="0" indent="0">
              <a:lnSpc>
                <a:spcPct val="100000"/>
              </a:lnSpc>
              <a:spcBef>
                <a:spcPts val="300"/>
              </a:spcBef>
              <a:spcAft>
                <a:spcPts val="0"/>
              </a:spcAft>
              <a:buFont typeface="Arial" panose="020B0604020202020204" pitchFamily="34" charset="0"/>
              <a:buNone/>
              <a:defRPr/>
            </a:pPr>
            <a:r>
              <a:rPr lang="en-US" b="1" dirty="0">
                <a:latin typeface="Source Sans Pro" panose="020B0503030403020204" pitchFamily="34" charset="0"/>
                <a:cs typeface="Calibri" panose="020F0502020204030204" pitchFamily="34" charset="0"/>
              </a:rPr>
              <a:t>Non-allowable courses include</a:t>
            </a:r>
            <a:r>
              <a:rPr lang="en-US" dirty="0">
                <a:latin typeface="Source Sans Pro" panose="020B0503030403020204" pitchFamily="34" charset="0"/>
                <a:cs typeface="Calibri" panose="020F0502020204030204" pitchFamily="34" charset="0"/>
              </a:rPr>
              <a:t>:	</a:t>
            </a:r>
          </a:p>
          <a:p>
            <a:pPr>
              <a:spcBef>
                <a:spcPts val="300"/>
              </a:spcBef>
              <a:buFont typeface="Wingdings" panose="05000000000000000000" pitchFamily="2" charset="2"/>
              <a:buChar char="v"/>
              <a:defRPr/>
            </a:pPr>
            <a:r>
              <a:rPr lang="en-US" dirty="0">
                <a:latin typeface="Source Sans Pro" panose="020B0503030403020204" pitchFamily="34" charset="0"/>
                <a:cs typeface="Calibri" panose="020F0502020204030204" pitchFamily="34" charset="0"/>
              </a:rPr>
              <a:t>Private applied courses with one-on-one instruction (such as performing art lessons)</a:t>
            </a:r>
          </a:p>
          <a:p>
            <a:pPr>
              <a:spcBef>
                <a:spcPts val="300"/>
              </a:spcBef>
              <a:buFont typeface="Wingdings" panose="05000000000000000000" pitchFamily="2" charset="2"/>
              <a:buChar char="v"/>
              <a:defRPr/>
            </a:pPr>
            <a:r>
              <a:rPr lang="en-US" dirty="0">
                <a:latin typeface="Source Sans Pro" panose="020B0503030403020204" pitchFamily="34" charset="0"/>
                <a:cs typeface="Calibri" panose="020F0502020204030204" pitchFamily="34" charset="0"/>
              </a:rPr>
              <a:t>Courses with high fees</a:t>
            </a:r>
          </a:p>
          <a:p>
            <a:pPr>
              <a:spcBef>
                <a:spcPts val="300"/>
              </a:spcBef>
              <a:buFont typeface="Wingdings" panose="05000000000000000000" pitchFamily="2" charset="2"/>
              <a:buChar char="v"/>
              <a:defRPr/>
            </a:pPr>
            <a:r>
              <a:rPr lang="en-US" dirty="0">
                <a:latin typeface="Source Sans Pro" panose="020B0503030403020204" pitchFamily="34" charset="0"/>
                <a:cs typeface="Calibri" panose="020F0502020204030204" pitchFamily="34" charset="0"/>
              </a:rPr>
              <a:t>Study abroad courses</a:t>
            </a:r>
          </a:p>
          <a:p>
            <a:pPr>
              <a:spcBef>
                <a:spcPts val="300"/>
              </a:spcBef>
              <a:buFont typeface="Wingdings" panose="05000000000000000000" pitchFamily="2" charset="2"/>
              <a:buChar char="v"/>
              <a:defRPr/>
            </a:pPr>
            <a:r>
              <a:rPr lang="en-US" dirty="0">
                <a:latin typeface="Source Sans Pro" panose="020B0503030403020204" pitchFamily="34" charset="0"/>
                <a:cs typeface="Calibri" panose="020F0502020204030204" pitchFamily="34" charset="0"/>
              </a:rPr>
              <a:t>Physical education courses</a:t>
            </a:r>
          </a:p>
          <a:p>
            <a:pPr>
              <a:spcBef>
                <a:spcPts val="300"/>
              </a:spcBef>
              <a:buFont typeface="Wingdings" panose="05000000000000000000" pitchFamily="2" charset="2"/>
              <a:buChar char="v"/>
              <a:defRPr/>
            </a:pPr>
            <a:r>
              <a:rPr lang="en-US" dirty="0">
                <a:latin typeface="Source Sans Pro" panose="020B0503030403020204" pitchFamily="34" charset="0"/>
                <a:cs typeface="Calibri" panose="020F0502020204030204" pitchFamily="34" charset="0"/>
              </a:rPr>
              <a:t>Pass/Fail graded courses</a:t>
            </a:r>
          </a:p>
          <a:p>
            <a:pPr>
              <a:spcBef>
                <a:spcPts val="300"/>
              </a:spcBef>
              <a:buFont typeface="Wingdings" panose="05000000000000000000" pitchFamily="2" charset="2"/>
              <a:buChar char="v"/>
              <a:defRPr/>
            </a:pPr>
            <a:r>
              <a:rPr lang="en-US" dirty="0">
                <a:latin typeface="Source Sans Pro" panose="020B0503030403020204" pitchFamily="34" charset="0"/>
                <a:cs typeface="Calibri" panose="020F0502020204030204" pitchFamily="34" charset="0"/>
              </a:rPr>
              <a:t>Remedial courses or sectarian/religious courses</a:t>
            </a:r>
          </a:p>
          <a:p>
            <a:pPr>
              <a:defRPr/>
            </a:pPr>
            <a:endParaRPr lang="en-US" dirty="0"/>
          </a:p>
        </p:txBody>
      </p:sp>
      <p:sp>
        <p:nvSpPr>
          <p:cNvPr id="15364" name="TextBox 4">
            <a:extLst>
              <a:ext uri="{FF2B5EF4-FFF2-40B4-BE49-F238E27FC236}">
                <a16:creationId xmlns:a16="http://schemas.microsoft.com/office/drawing/2014/main" id="{9DEF3FDE-5139-4E51-8C1F-A947FD788F1F}"/>
              </a:ext>
            </a:extLst>
          </p:cNvPr>
          <p:cNvSpPr txBox="1">
            <a:spLocks noChangeArrowheads="1"/>
          </p:cNvSpPr>
          <p:nvPr/>
        </p:nvSpPr>
        <p:spPr bwMode="auto">
          <a:xfrm>
            <a:off x="2971800" y="6292850"/>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r>
              <a:rPr lang="en-US" altLang="en-US" sz="2000">
                <a:solidFill>
                  <a:srgbClr val="194174"/>
                </a:solidFill>
                <a:latin typeface="Source Sans Pro" panose="020B0503030403020204" pitchFamily="34" charset="0"/>
              </a:rPr>
              <a:t>OAC 3333-1-65.12, ORC 3365.13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D23DAB30-9913-4A08-9C83-419552518F3D}"/>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194174"/>
                </a:solidFill>
                <a:latin typeface="Source Sans Pro Black" panose="020B0803030403020204" pitchFamily="34" charset="0"/>
              </a:rPr>
              <a:t>How many classes can students take?</a:t>
            </a:r>
            <a:endParaRPr lang="en-US" altLang="en-US">
              <a:solidFill>
                <a:srgbClr val="194174"/>
              </a:solidFill>
            </a:endParaRPr>
          </a:p>
        </p:txBody>
      </p:sp>
      <p:sp>
        <p:nvSpPr>
          <p:cNvPr id="3" name="Content Placeholder 2">
            <a:extLst>
              <a:ext uri="{FF2B5EF4-FFF2-40B4-BE49-F238E27FC236}">
                <a16:creationId xmlns:a16="http://schemas.microsoft.com/office/drawing/2014/main" id="{835E5C6C-CCD0-42DF-8175-E5FB666C276B}"/>
              </a:ext>
            </a:extLst>
          </p:cNvPr>
          <p:cNvSpPr>
            <a:spLocks noGrp="1"/>
          </p:cNvSpPr>
          <p:nvPr>
            <p:ph idx="1"/>
          </p:nvPr>
        </p:nvSpPr>
        <p:spPr>
          <a:xfrm>
            <a:off x="838200" y="1371600"/>
            <a:ext cx="10515600" cy="3889375"/>
          </a:xfrm>
        </p:spPr>
        <p:txBody>
          <a:bodyPr/>
          <a:lstStyle/>
          <a:p>
            <a:pPr marL="0" indent="0">
              <a:lnSpc>
                <a:spcPct val="100000"/>
              </a:lnSpc>
              <a:spcBef>
                <a:spcPts val="300"/>
              </a:spcBef>
              <a:buFont typeface="Arial" panose="020B0604020202020204" pitchFamily="34" charset="0"/>
              <a:buNone/>
              <a:defRPr/>
            </a:pPr>
            <a:r>
              <a:rPr lang="en-US" b="1" dirty="0">
                <a:latin typeface="Source Sans Pro" panose="020B0503030403020204" pitchFamily="34" charset="0"/>
                <a:cs typeface="Calibri" panose="020F0502020204030204" pitchFamily="34" charset="0"/>
              </a:rPr>
              <a:t>Students may be enrolled in up to 30 credits per year, which includes high school courses:</a:t>
            </a:r>
          </a:p>
          <a:p>
            <a:pPr marL="0" indent="0">
              <a:lnSpc>
                <a:spcPct val="100000"/>
              </a:lnSpc>
              <a:spcBef>
                <a:spcPts val="300"/>
              </a:spcBef>
              <a:buFont typeface="Arial" panose="020B0604020202020204" pitchFamily="34" charset="0"/>
              <a:buNone/>
              <a:defRPr/>
            </a:pPr>
            <a:endParaRPr lang="en-US" sz="1200" b="1" dirty="0">
              <a:latin typeface="Source Sans Pro" panose="020B0503030403020204" pitchFamily="34" charset="0"/>
              <a:cs typeface="Calibri" panose="020F0502020204030204" pitchFamily="34" charset="0"/>
            </a:endParaRPr>
          </a:p>
          <a:p>
            <a:pPr>
              <a:lnSpc>
                <a:spcPct val="100000"/>
              </a:lnSpc>
              <a:spcBef>
                <a:spcPts val="300"/>
              </a:spcBef>
              <a:buFont typeface="Wingdings" panose="05000000000000000000" pitchFamily="2" charset="2"/>
              <a:buChar char="v"/>
              <a:defRPr/>
            </a:pPr>
            <a:r>
              <a:rPr lang="en-US" sz="2600" dirty="0">
                <a:latin typeface="Source Sans Pro" panose="020B0503030403020204" pitchFamily="34" charset="0"/>
                <a:cs typeface="Calibri" panose="020F0502020204030204" pitchFamily="34" charset="0"/>
              </a:rPr>
              <a:t>Calculation: 30 – (HS units x 3) = max CCP credit hours</a:t>
            </a:r>
          </a:p>
          <a:p>
            <a:pPr>
              <a:lnSpc>
                <a:spcPct val="100000"/>
              </a:lnSpc>
              <a:spcBef>
                <a:spcPts val="300"/>
              </a:spcBef>
              <a:buFont typeface="Wingdings" panose="05000000000000000000" pitchFamily="2" charset="2"/>
              <a:buChar char="v"/>
              <a:defRPr/>
            </a:pPr>
            <a:endParaRPr lang="en-US" sz="800" dirty="0">
              <a:latin typeface="Source Sans Pro" panose="020B0503030403020204" pitchFamily="34" charset="0"/>
              <a:cs typeface="Calibri" panose="020F0502020204030204" pitchFamily="34" charset="0"/>
            </a:endParaRPr>
          </a:p>
          <a:p>
            <a:pPr>
              <a:lnSpc>
                <a:spcPct val="100000"/>
              </a:lnSpc>
              <a:spcBef>
                <a:spcPts val="300"/>
              </a:spcBef>
              <a:buFont typeface="Wingdings" panose="05000000000000000000" pitchFamily="2" charset="2"/>
              <a:buChar char="v"/>
              <a:defRPr/>
            </a:pPr>
            <a:r>
              <a:rPr lang="en-US" sz="2600" dirty="0">
                <a:latin typeface="Source Sans Pro" panose="020B0503030403020204" pitchFamily="34" charset="0"/>
                <a:cs typeface="Calibri" panose="020F0502020204030204" pitchFamily="34" charset="0"/>
              </a:rPr>
              <a:t>The maximum number of college credits a student can complete while participating in the program is 120</a:t>
            </a:r>
          </a:p>
          <a:p>
            <a:pPr>
              <a:lnSpc>
                <a:spcPct val="100000"/>
              </a:lnSpc>
              <a:spcBef>
                <a:spcPts val="300"/>
              </a:spcBef>
              <a:buFont typeface="Wingdings" panose="05000000000000000000" pitchFamily="2" charset="2"/>
              <a:buChar char="v"/>
              <a:defRPr/>
            </a:pPr>
            <a:endParaRPr lang="en-US" sz="800" dirty="0">
              <a:latin typeface="Source Sans Pro" panose="020B0503030403020204" pitchFamily="34" charset="0"/>
              <a:cs typeface="Calibri" panose="020F0502020204030204" pitchFamily="34" charset="0"/>
            </a:endParaRPr>
          </a:p>
          <a:p>
            <a:pPr>
              <a:lnSpc>
                <a:spcPct val="100000"/>
              </a:lnSpc>
              <a:spcBef>
                <a:spcPts val="300"/>
              </a:spcBef>
              <a:buFont typeface="Wingdings" panose="05000000000000000000" pitchFamily="2" charset="2"/>
              <a:buChar char="v"/>
              <a:defRPr/>
            </a:pPr>
            <a:r>
              <a:rPr lang="en-US" sz="2600" dirty="0">
                <a:latin typeface="Source Sans Pro" panose="020B0503030403020204" pitchFamily="34" charset="0"/>
                <a:cs typeface="Calibri" panose="020F0502020204030204" pitchFamily="34" charset="0"/>
              </a:rPr>
              <a:t>If a student enrolls in more than 30 credits for the year, they can:</a:t>
            </a:r>
          </a:p>
          <a:p>
            <a:pPr lvl="1">
              <a:spcBef>
                <a:spcPts val="300"/>
              </a:spcBef>
              <a:buFont typeface="Wingdings" panose="05000000000000000000" pitchFamily="2" charset="2"/>
              <a:buChar char="v"/>
              <a:defRPr/>
            </a:pPr>
            <a:r>
              <a:rPr lang="en-US" sz="2200" dirty="0">
                <a:latin typeface="Source Sans Pro" panose="020B0503030403020204" pitchFamily="34" charset="0"/>
                <a:cs typeface="Calibri" panose="020F0502020204030204" pitchFamily="34" charset="0"/>
              </a:rPr>
              <a:t>Drop the course prior to the no-fault withdrawal date</a:t>
            </a:r>
          </a:p>
          <a:p>
            <a:pPr lvl="1">
              <a:spcBef>
                <a:spcPts val="300"/>
              </a:spcBef>
              <a:buFont typeface="Wingdings" panose="05000000000000000000" pitchFamily="2" charset="2"/>
              <a:buChar char="v"/>
              <a:defRPr/>
            </a:pPr>
            <a:r>
              <a:rPr lang="en-US" sz="2200" dirty="0">
                <a:latin typeface="Source Sans Pro" panose="020B0503030403020204" pitchFamily="34" charset="0"/>
                <a:cs typeface="Calibri" panose="020F0502020204030204" pitchFamily="34" charset="0"/>
              </a:rPr>
              <a:t>Pay for the entire course at the college’s standard rates (Option A)</a:t>
            </a:r>
          </a:p>
          <a:p>
            <a:pPr>
              <a:defRPr/>
            </a:pPr>
            <a:endParaRPr lang="en-US" dirty="0"/>
          </a:p>
        </p:txBody>
      </p:sp>
      <p:sp>
        <p:nvSpPr>
          <p:cNvPr id="16388" name="TextBox 4">
            <a:extLst>
              <a:ext uri="{FF2B5EF4-FFF2-40B4-BE49-F238E27FC236}">
                <a16:creationId xmlns:a16="http://schemas.microsoft.com/office/drawing/2014/main" id="{0A84F55D-323B-4255-90C1-B9718A77E366}"/>
              </a:ext>
            </a:extLst>
          </p:cNvPr>
          <p:cNvSpPr txBox="1">
            <a:spLocks noChangeArrowheads="1"/>
          </p:cNvSpPr>
          <p:nvPr/>
        </p:nvSpPr>
        <p:spPr bwMode="auto">
          <a:xfrm>
            <a:off x="2743200" y="6292850"/>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r>
              <a:rPr lang="en-US" altLang="en-US" sz="2000">
                <a:solidFill>
                  <a:srgbClr val="194174"/>
                </a:solidFill>
                <a:latin typeface="Source Sans Pro" panose="020B0503030403020204" pitchFamily="34" charset="0"/>
              </a:rPr>
              <a:t>OAC 3333-1-65.12, ORC 3365.13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9F757521-85E5-4792-920D-A737F98B1E13}"/>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194174"/>
                </a:solidFill>
                <a:latin typeface="Source Sans Pro Black" panose="020B0803030403020204" pitchFamily="34" charset="0"/>
              </a:rPr>
              <a:t>Additional Considerations</a:t>
            </a:r>
            <a:endParaRPr lang="en-US" altLang="en-US">
              <a:solidFill>
                <a:srgbClr val="194174"/>
              </a:solidFill>
            </a:endParaRPr>
          </a:p>
        </p:txBody>
      </p:sp>
      <p:sp>
        <p:nvSpPr>
          <p:cNvPr id="3" name="Content Placeholder 2">
            <a:extLst>
              <a:ext uri="{FF2B5EF4-FFF2-40B4-BE49-F238E27FC236}">
                <a16:creationId xmlns:a16="http://schemas.microsoft.com/office/drawing/2014/main" id="{72CEA675-0B74-4491-A97A-1D152D1FA821}"/>
              </a:ext>
            </a:extLst>
          </p:cNvPr>
          <p:cNvSpPr>
            <a:spLocks noGrp="1"/>
          </p:cNvSpPr>
          <p:nvPr>
            <p:ph idx="1"/>
          </p:nvPr>
        </p:nvSpPr>
        <p:spPr>
          <a:xfrm>
            <a:off x="838200" y="1295400"/>
            <a:ext cx="10515600" cy="3889375"/>
          </a:xfrm>
        </p:spPr>
        <p:txBody>
          <a:bodyPr/>
          <a:lstStyle/>
          <a:p>
            <a:pPr marL="0" indent="0">
              <a:lnSpc>
                <a:spcPct val="100000"/>
              </a:lnSpc>
              <a:spcBef>
                <a:spcPts val="300"/>
              </a:spcBef>
              <a:buFont typeface="Arial" panose="020B0604020202020204" pitchFamily="34" charset="0"/>
              <a:buNone/>
              <a:defRPr/>
            </a:pPr>
            <a:r>
              <a:rPr lang="en-US" sz="3200" b="1" dirty="0">
                <a:latin typeface="Source Sans Pro" panose="020B0503030403020204" pitchFamily="34" charset="0"/>
                <a:cs typeface="Calibri" panose="020F0502020204030204" pitchFamily="34" charset="0"/>
              </a:rPr>
              <a:t>Grades</a:t>
            </a:r>
            <a:r>
              <a:rPr lang="en-US" sz="3200" dirty="0">
                <a:latin typeface="Source Sans Pro" panose="020B0503030403020204" pitchFamily="34" charset="0"/>
                <a:cs typeface="Calibri" panose="020F0502020204030204" pitchFamily="34" charset="0"/>
              </a:rPr>
              <a:t>	</a:t>
            </a:r>
          </a:p>
          <a:p>
            <a:pPr lvl="1">
              <a:lnSpc>
                <a:spcPct val="100000"/>
              </a:lnSpc>
              <a:spcBef>
                <a:spcPts val="300"/>
              </a:spcBef>
              <a:buFont typeface="Wingdings" panose="05000000000000000000" pitchFamily="2" charset="2"/>
              <a:buChar char="v"/>
              <a:defRPr/>
            </a:pPr>
            <a:r>
              <a:rPr lang="en-US" sz="3000" dirty="0">
                <a:latin typeface="Source Sans Pro" panose="020B0503030403020204" pitchFamily="34" charset="0"/>
                <a:cs typeface="Calibri" panose="020F0502020204030204" pitchFamily="34" charset="0"/>
              </a:rPr>
              <a:t> The final grades earned in the college course are the same grade that will be on the high school transcript</a:t>
            </a:r>
          </a:p>
          <a:p>
            <a:pPr lvl="2">
              <a:spcBef>
                <a:spcPts val="300"/>
              </a:spcBef>
              <a:buFont typeface="Wingdings" panose="05000000000000000000" pitchFamily="2" charset="2"/>
              <a:buChar char="v"/>
              <a:defRPr/>
            </a:pPr>
            <a:r>
              <a:rPr lang="en-US" sz="2600" dirty="0">
                <a:latin typeface="Source Sans Pro" panose="020B0503030403020204" pitchFamily="34" charset="0"/>
                <a:cs typeface="Calibri" panose="020F0502020204030204" pitchFamily="34" charset="0"/>
              </a:rPr>
              <a:t>CCP course grades will be factored into the high school and college GPAs</a:t>
            </a:r>
          </a:p>
          <a:p>
            <a:pPr marL="914400" lvl="2" indent="0">
              <a:spcBef>
                <a:spcPts val="300"/>
              </a:spcBef>
              <a:buFont typeface="Arial" panose="020B0604020202020204" pitchFamily="34" charset="0"/>
              <a:buNone/>
              <a:defRPr/>
            </a:pPr>
            <a:endParaRPr lang="en-US" sz="2600" dirty="0">
              <a:latin typeface="Source Sans Pro" panose="020B0503030403020204" pitchFamily="34" charset="0"/>
              <a:cs typeface="Calibri" panose="020F0502020204030204" pitchFamily="34" charset="0"/>
            </a:endParaRPr>
          </a:p>
          <a:p>
            <a:pPr marL="0" indent="0">
              <a:lnSpc>
                <a:spcPct val="100000"/>
              </a:lnSpc>
              <a:spcBef>
                <a:spcPts val="300"/>
              </a:spcBef>
              <a:buFont typeface="Arial" panose="020B0604020202020204" pitchFamily="34" charset="0"/>
              <a:buNone/>
              <a:defRPr/>
            </a:pPr>
            <a:r>
              <a:rPr lang="en-US" sz="3200" b="1" dirty="0">
                <a:latin typeface="Source Sans Pro" panose="020B0503030403020204" pitchFamily="34" charset="0"/>
                <a:cs typeface="Calibri" panose="020F0502020204030204" pitchFamily="34" charset="0"/>
              </a:rPr>
              <a:t>Grade Weighting</a:t>
            </a:r>
            <a:r>
              <a:rPr lang="en-US" dirty="0">
                <a:latin typeface="Source Sans Pro" panose="020B0503030403020204" pitchFamily="34" charset="0"/>
                <a:cs typeface="Calibri" panose="020F0502020204030204" pitchFamily="34" charset="0"/>
              </a:rPr>
              <a:t>	</a:t>
            </a:r>
          </a:p>
          <a:p>
            <a:pPr lvl="1">
              <a:spcBef>
                <a:spcPts val="300"/>
              </a:spcBef>
              <a:buFont typeface="Wingdings" panose="05000000000000000000" pitchFamily="2" charset="2"/>
              <a:buChar char="v"/>
              <a:defRPr/>
            </a:pPr>
            <a:r>
              <a:rPr lang="en-US" sz="2800" dirty="0">
                <a:latin typeface="Source Sans Pro" panose="020B0503030403020204" pitchFamily="34" charset="0"/>
                <a:cs typeface="Calibri" panose="020F0502020204030204" pitchFamily="34" charset="0"/>
              </a:rPr>
              <a:t>High schools must weight all advanced standing courses in a subject area consistently(CCP, AP, IB, Honors)</a:t>
            </a:r>
            <a:endParaRPr lang="en-US" sz="3200" dirty="0">
              <a:latin typeface="Source Sans Pro" panose="020B0503030403020204" pitchFamily="34" charset="0"/>
              <a:cs typeface="Calibri" panose="020F0502020204030204" pitchFamily="34" charset="0"/>
            </a:endParaRPr>
          </a:p>
          <a:p>
            <a:pPr>
              <a:defRPr/>
            </a:pPr>
            <a:endParaRPr lang="en-US" dirty="0"/>
          </a:p>
        </p:txBody>
      </p:sp>
      <p:sp>
        <p:nvSpPr>
          <p:cNvPr id="18436" name="TextBox 4">
            <a:extLst>
              <a:ext uri="{FF2B5EF4-FFF2-40B4-BE49-F238E27FC236}">
                <a16:creationId xmlns:a16="http://schemas.microsoft.com/office/drawing/2014/main" id="{B5EF09BE-DEAE-4152-A704-08500DF9F090}"/>
              </a:ext>
            </a:extLst>
          </p:cNvPr>
          <p:cNvSpPr txBox="1">
            <a:spLocks noChangeArrowheads="1"/>
          </p:cNvSpPr>
          <p:nvPr/>
        </p:nvSpPr>
        <p:spPr bwMode="auto">
          <a:xfrm>
            <a:off x="2590800" y="6292850"/>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r>
              <a:rPr lang="en-US" altLang="en-US" sz="2000">
                <a:solidFill>
                  <a:srgbClr val="194174"/>
                </a:solidFill>
                <a:latin typeface="Source Sans Pro" panose="020B0503030403020204" pitchFamily="34" charset="0"/>
              </a:rPr>
              <a:t>ORC 3365.12, OAC 3333-1-65.2</a:t>
            </a:r>
          </a:p>
        </p:txBody>
      </p:sp>
    </p:spTree>
  </p:cSld>
  <p:clrMapOvr>
    <a:masterClrMapping/>
  </p:clrMapOvr>
</p:sld>
</file>

<file path=ppt/theme/theme1.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9FC6B9E7CCCC4DBDFBB84AAEDAFF80" ma:contentTypeVersion="39" ma:contentTypeDescription="Create a new document." ma:contentTypeScope="" ma:versionID="526f77980949510d26534c553b1beb3c">
  <xsd:schema xmlns:xsd="http://www.w3.org/2001/XMLSchema" xmlns:xs="http://www.w3.org/2001/XMLSchema" xmlns:p="http://schemas.microsoft.com/office/2006/metadata/properties" xmlns:ns3="8f31d3b4-298c-4e6c-8892-b608a7dc6419" xmlns:ns4="eff190eb-444a-4fbe-bc3c-0a4d4e091caa" targetNamespace="http://schemas.microsoft.com/office/2006/metadata/properties" ma:root="true" ma:fieldsID="b01a25d9a09fef290c607e16ddafeda8" ns3:_="" ns4:_="">
    <xsd:import namespace="8f31d3b4-298c-4e6c-8892-b608a7dc6419"/>
    <xsd:import namespace="eff190eb-444a-4fbe-bc3c-0a4d4e091caa"/>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Metadata" minOccurs="0"/>
                <xsd:element ref="ns3:MediaServiceFastMetadata" minOccurs="0"/>
                <xsd:element ref="ns3:MediaServiceAutoTags" minOccurs="0"/>
                <xsd:element ref="ns3:MediaServiceOCR" minOccurs="0"/>
                <xsd:element ref="ns3:MediaServiceAutoKeyPoints" minOccurs="0"/>
                <xsd:element ref="ns3:MediaServiceKeyPoints" minOccurs="0"/>
                <xsd:element ref="ns3:TeamsChannelId" minOccurs="0"/>
                <xsd:element ref="ns3:Math_Settings" minOccurs="0"/>
                <xsd:element ref="ns3:Distribution_Groups" minOccurs="0"/>
                <xsd:element ref="ns3:LMS_Mappings" minOccurs="0"/>
                <xsd:element ref="ns3:IsNotebookLocked" minOccurs="0"/>
                <xsd:element ref="ns3:Teams_Channel_Section_Location" minOccurs="0"/>
                <xsd:element ref="ns3:MediaServiceDateTaken" minOccurs="0"/>
                <xsd:element ref="ns3:MediaServiceGenerationTime" minOccurs="0"/>
                <xsd:element ref="ns3:MediaServiceEventHashCode"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31d3b4-298c-4e6c-8892-b608a7dc6419"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Templates" ma:index="12" nillable="true" ma:displayName="Templates" ma:internalName="Templates">
      <xsd:simpleType>
        <xsd:restriction base="dms:Note">
          <xsd:maxLength value="255"/>
        </xsd:restriction>
      </xsd:simpleType>
    </xsd:element>
    <xsd:element name="CultureName" ma:index="13" nillable="true" ma:displayName="Culture Name" ma:internalName="CultureName">
      <xsd:simpleType>
        <xsd:restriction base="dms:Text"/>
      </xsd:simpleType>
    </xsd:element>
    <xsd:element name="AppVersion" ma:index="14" nillable="true" ma:displayName="App Version" ma:internalName="AppVersion">
      <xsd:simpleType>
        <xsd:restriction base="dms:Text"/>
      </xsd:simpleType>
    </xsd:element>
    <xsd:element name="Teachers" ma:index="15"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6"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7"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8" nillable="true" ma:displayName="Invited Teachers" ma:internalName="Invited_Teachers">
      <xsd:simpleType>
        <xsd:restriction base="dms:Note">
          <xsd:maxLength value="255"/>
        </xsd:restriction>
      </xsd:simpleType>
    </xsd:element>
    <xsd:element name="Invited_Students" ma:index="19" nillable="true" ma:displayName="Invited Students" ma:internalName="Invited_Students">
      <xsd:simpleType>
        <xsd:restriction base="dms:Note">
          <xsd:maxLength value="255"/>
        </xsd:restriction>
      </xsd:simpleType>
    </xsd:element>
    <xsd:element name="Self_Registration_Enabled" ma:index="20" nillable="true" ma:displayName="Self Registration Enabled" ma:internalName="Self_Registration_Enabled">
      <xsd:simpleType>
        <xsd:restriction base="dms:Boolean"/>
      </xsd:simpleType>
    </xsd:element>
    <xsd:element name="Has_Teacher_Only_SectionGroup" ma:index="21" nillable="true" ma:displayName="Has Teacher Only SectionGroup" ma:internalName="Has_Teacher_Only_SectionGroup">
      <xsd:simpleType>
        <xsd:restriction base="dms:Boolean"/>
      </xsd:simpleType>
    </xsd:element>
    <xsd:element name="Is_Collaboration_Space_Locked" ma:index="22" nillable="true" ma:displayName="Is Collaboration Space Locked" ma:internalName="Is_Collaboration_Space_Locked">
      <xsd:simpleType>
        <xsd:restriction base="dms:Boolean"/>
      </xsd:simpleType>
    </xsd:element>
    <xsd:element name="MediaServiceMetadata" ma:index="26" nillable="true" ma:displayName="MediaServiceMetadata" ma:description="" ma:hidden="true" ma:internalName="MediaServiceMetadata" ma:readOnly="true">
      <xsd:simpleType>
        <xsd:restriction base="dms:Note"/>
      </xsd:simpleType>
    </xsd:element>
    <xsd:element name="MediaServiceFastMetadata" ma:index="27" nillable="true" ma:displayName="MediaServiceFastMetadata" ma:description="" ma:hidden="true" ma:internalName="MediaServiceFastMetadata" ma:readOnly="true">
      <xsd:simpleType>
        <xsd:restriction base="dms:Note"/>
      </xsd:simpleType>
    </xsd:element>
    <xsd:element name="MediaServiceAutoTags" ma:index="28" nillable="true" ma:displayName="Tags" ma:internalName="MediaServiceAutoTags" ma:readOnly="true">
      <xsd:simpleType>
        <xsd:restriction base="dms:Text"/>
      </xsd:simpleType>
    </xsd:element>
    <xsd:element name="MediaServiceOCR" ma:index="29" nillable="true" ma:displayName="Extracted Text" ma:internalName="MediaServiceOCR" ma:readOnly="true">
      <xsd:simpleType>
        <xsd:restriction base="dms:Note">
          <xsd:maxLength value="255"/>
        </xsd:restriction>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TeamsChannelId" ma:index="32" nillable="true" ma:displayName="Teams Channel Id" ma:internalName="TeamsChannelId">
      <xsd:simpleType>
        <xsd:restriction base="dms:Text"/>
      </xsd:simpleType>
    </xsd:element>
    <xsd:element name="Math_Settings" ma:index="33" nillable="true" ma:displayName="Math Settings" ma:internalName="Math_Settings">
      <xsd:simpleType>
        <xsd:restriction base="dms:Text"/>
      </xsd:simpleType>
    </xsd:element>
    <xsd:element name="Distribution_Groups" ma:index="34" nillable="true" ma:displayName="Distribution Groups" ma:internalName="Distribution_Groups">
      <xsd:simpleType>
        <xsd:restriction base="dms:Note">
          <xsd:maxLength value="255"/>
        </xsd:restriction>
      </xsd:simpleType>
    </xsd:element>
    <xsd:element name="LMS_Mappings" ma:index="35" nillable="true" ma:displayName="LMS Mappings" ma:internalName="LMS_Mappings">
      <xsd:simpleType>
        <xsd:restriction base="dms:Note">
          <xsd:maxLength value="255"/>
        </xsd:restriction>
      </xsd:simpleType>
    </xsd:element>
    <xsd:element name="IsNotebookLocked" ma:index="36" nillable="true" ma:displayName="Is Notebook Locked" ma:internalName="IsNotebookLocked">
      <xsd:simpleType>
        <xsd:restriction base="dms:Boolean"/>
      </xsd:simpleType>
    </xsd:element>
    <xsd:element name="Teams_Channel_Section_Location" ma:index="37" nillable="true" ma:displayName="Teams Channel Section Location" ma:internalName="Teams_Channel_Section_Location">
      <xsd:simpleType>
        <xsd:restriction base="dms:Text"/>
      </xsd:simpleType>
    </xsd:element>
    <xsd:element name="MediaServiceDateTaken" ma:index="38" nillable="true" ma:displayName="MediaServiceDateTaken" ma:hidden="true" ma:internalName="MediaServiceDateTaken" ma:readOnly="true">
      <xsd:simpleType>
        <xsd:restriction base="dms:Text"/>
      </xsd:simpleType>
    </xsd:element>
    <xsd:element name="MediaServiceGenerationTime" ma:index="39" nillable="true" ma:displayName="MediaServiceGenerationTime" ma:hidden="true" ma:internalName="MediaServiceGenerationTime" ma:readOnly="true">
      <xsd:simpleType>
        <xsd:restriction base="dms:Text"/>
      </xsd:simpleType>
    </xsd:element>
    <xsd:element name="MediaServiceEventHashCode" ma:index="40" nillable="true" ma:displayName="MediaServiceEventHashCode" ma:hidden="true" ma:internalName="MediaServiceEventHashCode" ma:readOnly="true">
      <xsd:simpleType>
        <xsd:restriction base="dms:Text"/>
      </xsd:simpleType>
    </xsd:element>
    <xsd:element name="MediaServiceLocation" ma:index="41" nillable="true" ma:displayName="Location" ma:internalName="MediaServiceLocation" ma:readOnly="true">
      <xsd:simpleType>
        <xsd:restriction base="dms:Text"/>
      </xsd:simpleType>
    </xsd:element>
    <xsd:element name="MediaLengthInSeconds" ma:index="42" nillable="true" ma:displayName="MediaLengthInSeconds" ma:hidden="true" ma:internalName="MediaLengthInSeconds" ma:readOnly="true">
      <xsd:simpleType>
        <xsd:restriction base="dms:Unknown"/>
      </xsd:simpleType>
    </xsd:element>
    <xsd:element name="_activity" ma:index="43" nillable="true" ma:displayName="_activity" ma:hidden="true" ma:internalName="_activity">
      <xsd:simpleType>
        <xsd:restriction base="dms:Note"/>
      </xsd:simpleType>
    </xsd:element>
    <xsd:element name="MediaServiceObjectDetectorVersions" ma:index="44" nillable="true" ma:displayName="MediaServiceObjectDetectorVersions" ma:hidden="true" ma:indexed="true" ma:internalName="MediaServiceObjectDetectorVersions" ma:readOnly="true">
      <xsd:simpleType>
        <xsd:restriction base="dms:Text"/>
      </xsd:simpleType>
    </xsd:element>
    <xsd:element name="MediaServiceSystemTags" ma:index="45" nillable="true" ma:displayName="MediaServiceSystemTags" ma:hidden="true" ma:internalName="MediaServiceSystemTags" ma:readOnly="true">
      <xsd:simpleType>
        <xsd:restriction base="dms:Note"/>
      </xsd:simpleType>
    </xsd:element>
    <xsd:element name="MediaServiceSearchProperties" ma:index="4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ff190eb-444a-4fbe-bc3c-0a4d4e091caa" elementFormDefault="qualified">
    <xsd:import namespace="http://schemas.microsoft.com/office/2006/documentManagement/types"/>
    <xsd:import namespace="http://schemas.microsoft.com/office/infopath/2007/PartnerControls"/>
    <xsd:element name="SharedWithUsers" ma:index="2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description="" ma:internalName="SharedWithDetails" ma:readOnly="true">
      <xsd:simpleType>
        <xsd:restriction base="dms:Note">
          <xsd:maxLength value="255"/>
        </xsd:restriction>
      </xsd:simpleType>
    </xsd:element>
    <xsd:element name="SharingHintHash" ma:index="2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elf_Registration_Enabled xmlns="8f31d3b4-298c-4e6c-8892-b608a7dc6419" xsi:nil="true"/>
    <Distribution_Groups xmlns="8f31d3b4-298c-4e6c-8892-b608a7dc6419" xsi:nil="true"/>
    <IsNotebookLocked xmlns="8f31d3b4-298c-4e6c-8892-b608a7dc6419" xsi:nil="true"/>
    <_activity xmlns="8f31d3b4-298c-4e6c-8892-b608a7dc6419" xsi:nil="true"/>
    <Templates xmlns="8f31d3b4-298c-4e6c-8892-b608a7dc6419" xsi:nil="true"/>
    <Has_Teacher_Only_SectionGroup xmlns="8f31d3b4-298c-4e6c-8892-b608a7dc6419" xsi:nil="true"/>
    <CultureName xmlns="8f31d3b4-298c-4e6c-8892-b608a7dc6419" xsi:nil="true"/>
    <LMS_Mappings xmlns="8f31d3b4-298c-4e6c-8892-b608a7dc6419" xsi:nil="true"/>
    <DefaultSectionNames xmlns="8f31d3b4-298c-4e6c-8892-b608a7dc6419" xsi:nil="true"/>
    <NotebookType xmlns="8f31d3b4-298c-4e6c-8892-b608a7dc6419" xsi:nil="true"/>
    <Teachers xmlns="8f31d3b4-298c-4e6c-8892-b608a7dc6419">
      <UserInfo>
        <DisplayName/>
        <AccountId xsi:nil="true"/>
        <AccountType/>
      </UserInfo>
    </Teachers>
    <Is_Collaboration_Space_Locked xmlns="8f31d3b4-298c-4e6c-8892-b608a7dc6419" xsi:nil="true"/>
    <Math_Settings xmlns="8f31d3b4-298c-4e6c-8892-b608a7dc6419" xsi:nil="true"/>
    <Owner xmlns="8f31d3b4-298c-4e6c-8892-b608a7dc6419">
      <UserInfo>
        <DisplayName/>
        <AccountId xsi:nil="true"/>
        <AccountType/>
      </UserInfo>
    </Owner>
    <Invited_Teachers xmlns="8f31d3b4-298c-4e6c-8892-b608a7dc6419" xsi:nil="true"/>
    <FolderType xmlns="8f31d3b4-298c-4e6c-8892-b608a7dc6419" xsi:nil="true"/>
    <Students xmlns="8f31d3b4-298c-4e6c-8892-b608a7dc6419">
      <UserInfo>
        <DisplayName/>
        <AccountId xsi:nil="true"/>
        <AccountType/>
      </UserInfo>
    </Students>
    <Student_Groups xmlns="8f31d3b4-298c-4e6c-8892-b608a7dc6419">
      <UserInfo>
        <DisplayName/>
        <AccountId xsi:nil="true"/>
        <AccountType/>
      </UserInfo>
    </Student_Groups>
    <AppVersion xmlns="8f31d3b4-298c-4e6c-8892-b608a7dc6419" xsi:nil="true"/>
    <Invited_Students xmlns="8f31d3b4-298c-4e6c-8892-b608a7dc6419" xsi:nil="true"/>
    <TeamsChannelId xmlns="8f31d3b4-298c-4e6c-8892-b608a7dc6419" xsi:nil="true"/>
    <Teams_Channel_Section_Location xmlns="8f31d3b4-298c-4e6c-8892-b608a7dc6419" xsi:nil="true"/>
  </documentManagement>
</p:properties>
</file>

<file path=customXml/itemProps1.xml><?xml version="1.0" encoding="utf-8"?>
<ds:datastoreItem xmlns:ds="http://schemas.openxmlformats.org/officeDocument/2006/customXml" ds:itemID="{342C6F7D-F4E8-4399-8E29-F626288893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31d3b4-298c-4e6c-8892-b608a7dc6419"/>
    <ds:schemaRef ds:uri="eff190eb-444a-4fbe-bc3c-0a4d4e091c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1BBAA4-7096-4914-9280-48D083224B4E}">
  <ds:schemaRefs>
    <ds:schemaRef ds:uri="http://schemas.microsoft.com/sharepoint/v3/contenttype/forms"/>
  </ds:schemaRefs>
</ds:datastoreItem>
</file>

<file path=customXml/itemProps3.xml><?xml version="1.0" encoding="utf-8"?>
<ds:datastoreItem xmlns:ds="http://schemas.openxmlformats.org/officeDocument/2006/customXml" ds:itemID="{4455C77D-CFE2-4C64-BEFA-AE05CF010667}">
  <ds:schemaRefs>
    <ds:schemaRef ds:uri="http://purl.org/dc/dcmitype/"/>
    <ds:schemaRef ds:uri="http://schemas.microsoft.com/office/2006/metadata/properties"/>
    <ds:schemaRef ds:uri="http://purl.org/dc/elements/1.1/"/>
    <ds:schemaRef ds:uri="http://purl.org/dc/terms/"/>
    <ds:schemaRef ds:uri="8f31d3b4-298c-4e6c-8892-b608a7dc6419"/>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eff190eb-444a-4fbe-bc3c-0a4d4e091caa"/>
  </ds:schemaRefs>
</ds:datastoreItem>
</file>

<file path=docProps/app.xml><?xml version="1.0" encoding="utf-8"?>
<Properties xmlns="http://schemas.openxmlformats.org/officeDocument/2006/extended-properties" xmlns:vt="http://schemas.openxmlformats.org/officeDocument/2006/docPropsVTypes">
  <Template/>
  <TotalTime>8594</TotalTime>
  <Pages>0</Pages>
  <Words>2798</Words>
  <Characters>0</Characters>
  <Application>Microsoft Office PowerPoint</Application>
  <PresentationFormat>Widescreen</PresentationFormat>
  <Lines>0</Lines>
  <Paragraphs>307</Paragraphs>
  <Slides>37</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MS PGothic</vt:lpstr>
      <vt:lpstr>Arial</vt:lpstr>
      <vt:lpstr>Calibri</vt:lpstr>
      <vt:lpstr>Calibri Light</vt:lpstr>
      <vt:lpstr>Gill Sans</vt:lpstr>
      <vt:lpstr>Source Sans Pro</vt:lpstr>
      <vt:lpstr>Source Sans Pro Black</vt:lpstr>
      <vt:lpstr>Trebuchet MS</vt:lpstr>
      <vt:lpstr>Wingdings</vt:lpstr>
      <vt:lpstr>Wingdings 3</vt:lpstr>
      <vt:lpstr>ヒラギノ角ゴ ProN W3</vt:lpstr>
      <vt:lpstr>1_Custom Design</vt:lpstr>
      <vt:lpstr>PowerPoint Presentation</vt:lpstr>
      <vt:lpstr>What is College Credit Plus?</vt:lpstr>
      <vt:lpstr>How can students participate?</vt:lpstr>
      <vt:lpstr>How can students participate?</vt:lpstr>
      <vt:lpstr>How can students participate?</vt:lpstr>
      <vt:lpstr>Course Eligibility Rules</vt:lpstr>
      <vt:lpstr>Course Eligibility Rules</vt:lpstr>
      <vt:lpstr>How many classes can students take?</vt:lpstr>
      <vt:lpstr>Additional Considerations</vt:lpstr>
      <vt:lpstr>Additional Considerations</vt:lpstr>
      <vt:lpstr>What are differences between high school &amp; college?</vt:lpstr>
      <vt:lpstr>What are differences between high school &amp; college?</vt:lpstr>
      <vt:lpstr>What does it mean to be “college-ready”?</vt:lpstr>
      <vt:lpstr>What are benefits of participating in College Credit Plus?</vt:lpstr>
      <vt:lpstr>What are the consequences of underperforming?</vt:lpstr>
      <vt:lpstr>What are the consequences of underperforming?</vt:lpstr>
      <vt:lpstr>What are the consequences of underperforming?</vt:lpstr>
      <vt:lpstr>What are the consequences of underperforming? </vt:lpstr>
      <vt:lpstr>What are the consequences of underperforming?</vt:lpstr>
      <vt:lpstr>What are the consequences of underperforming?</vt:lpstr>
      <vt:lpstr>What are the expenses for College Credit Plus?</vt:lpstr>
      <vt:lpstr>What are the expenses for College Credit Plus?</vt:lpstr>
      <vt:lpstr>What are support services are available for students?</vt:lpstr>
      <vt:lpstr>What about athletic eligibility?</vt:lpstr>
      <vt:lpstr>Will the course credits transfer?</vt:lpstr>
      <vt:lpstr>What are the deadlines?</vt:lpstr>
      <vt:lpstr>Next Steps</vt:lpstr>
      <vt:lpstr>Do you have other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LLM</dc:creator>
  <cp:lastModifiedBy>Brett Doudican</cp:lastModifiedBy>
  <cp:revision>92</cp:revision>
  <cp:lastPrinted>2011-09-28T20:03:32Z</cp:lastPrinted>
  <dcterms:modified xsi:type="dcterms:W3CDTF">2025-02-06T18:33:08Z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0x0101007B9FC6B9E7CCCC4DBDFBB84AAEDAFF80</vt:lpwstr>
  </property>
</Properties>
</file>